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90" r:id="rId3"/>
    <p:sldId id="270" r:id="rId4"/>
    <p:sldId id="272" r:id="rId5"/>
    <p:sldId id="273" r:id="rId6"/>
    <p:sldId id="274" r:id="rId7"/>
    <p:sldId id="291" r:id="rId8"/>
    <p:sldId id="275"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276" r:id="rId26"/>
    <p:sldId id="277" r:id="rId27"/>
    <p:sldId id="278" r:id="rId28"/>
    <p:sldId id="279" r:id="rId29"/>
    <p:sldId id="280" r:id="rId30"/>
    <p:sldId id="281" r:id="rId31"/>
    <p:sldId id="289"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pt-BR" smtClean="0"/>
              <a:t>Clique para editar o título mestre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Editar estilos de texto Mestre</a:t>
            </a:r>
          </a:p>
        </p:txBody>
      </p:sp>
      <p:sp>
        <p:nvSpPr>
          <p:cNvPr id="3" name="Date Placeholder 2"/>
          <p:cNvSpPr>
            <a:spLocks noGrp="1"/>
          </p:cNvSpPr>
          <p:nvPr>
            <p:ph type="dt" sz="half" idx="10"/>
          </p:nvPr>
        </p:nvSpPr>
        <p:spPr/>
        <p:txBody>
          <a:bodyPr/>
          <a:lstStyle/>
          <a:p>
            <a:fld id="{B61BEF0D-F0BB-DE4B-95CE-6DB70DBA9567}" type="datetimeFigureOut">
              <a:rPr lang="en-US" dirty="0"/>
              <a:pPr/>
              <a:t>2/17/2016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pt-BR" smtClean="0"/>
              <a:t>Clique para editar o título mestre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2/17/2016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pt-BR" smtClean="0"/>
              <a:t>Clique para editar o título mestre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Editar estilos de texto Mestre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2/17/2016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pt-BR" smtClean="0"/>
              <a:t>Clique para editar o título mestre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2/17/2016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pt-BR" smtClean="0"/>
              <a:t>Clique para editar o título mestre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t-BR" smtClean="0"/>
              <a:t>Editar estilos de texto Mestre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2/17/2016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pt-BR" smtClean="0"/>
              <a:t>Clique para editar o título mestre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t-BR" smtClean="0"/>
              <a:t>Editar estilos de texto Mestre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2/17/2016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nchor="ct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pt-BR" smtClean="0"/>
              <a:t>Clique para editar o título mestre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2/17/2016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pt-BR" smtClean="0"/>
              <a:t>Clique para editar o título mestre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2/17/2016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pt-BR" smtClean="0"/>
              <a:t>Clique para editar o título mestre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2/17/2016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2/17/2016</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socialsolucoes.com/" TargetMode="Externa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hyperlink" Target="mailto:parcerias@socialsolucoes.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a:spLocks noGrp="1"/>
          </p:cNvSpPr>
          <p:nvPr>
            <p:ph type="body" idx="1"/>
          </p:nvPr>
        </p:nvSpPr>
        <p:spPr>
          <a:xfrm>
            <a:off x="600891" y="1162591"/>
            <a:ext cx="10894423" cy="4585066"/>
          </a:xfrm>
          <a:prstGeom prst="rect">
            <a:avLst/>
          </a:prstGeom>
        </p:spPr>
        <p:txBody>
          <a:bodyPr vert="horz" lIns="0" tIns="0" rIns="0" bIns="0" rtlCol="0" anchor="ctr">
            <a:normAutofit/>
          </a:bodyPr>
          <a:lstStyle/>
          <a:p>
            <a:pPr marL="0" indent="0" algn="ctr">
              <a:lnSpc>
                <a:spcPct val="150000"/>
              </a:lnSpc>
              <a:buNone/>
            </a:pPr>
            <a:r>
              <a:rPr lang="it-IT" sz="3400" b="1" i="1" dirty="0">
                <a:solidFill>
                  <a:schemeClr val="tx1"/>
                </a:solidFill>
                <a:latin typeface="Calibri" panose="020F0502020204030204" pitchFamily="34" charset="0"/>
              </a:rPr>
              <a:t>Habilita</a:t>
            </a:r>
            <a:r>
              <a:rPr lang="pt-PT" sz="3400" b="1" i="1" dirty="0">
                <a:solidFill>
                  <a:schemeClr val="tx1"/>
                </a:solidFill>
                <a:latin typeface="Calibri" panose="020F0502020204030204" pitchFamily="34" charset="0"/>
              </a:rPr>
              <a:t>ção e Reabilitação da </a:t>
            </a:r>
            <a:r>
              <a:rPr lang="pt-PT" sz="3400" b="1" i="1" dirty="0" smtClean="0">
                <a:solidFill>
                  <a:schemeClr val="tx1"/>
                </a:solidFill>
                <a:latin typeface="Calibri" panose="020F0502020204030204" pitchFamily="34" charset="0"/>
              </a:rPr>
              <a:t>Pessoa </a:t>
            </a:r>
            <a:r>
              <a:rPr lang="pt-PT" sz="3400" b="1" i="1" dirty="0">
                <a:solidFill>
                  <a:schemeClr val="tx1"/>
                </a:solidFill>
                <a:latin typeface="Calibri" panose="020F0502020204030204" pitchFamily="34" charset="0"/>
              </a:rPr>
              <a:t>com </a:t>
            </a:r>
            <a:r>
              <a:rPr lang="pt-PT" sz="3400" b="1" i="1" dirty="0" smtClean="0">
                <a:solidFill>
                  <a:schemeClr val="tx1"/>
                </a:solidFill>
                <a:latin typeface="Calibri" panose="020F0502020204030204" pitchFamily="34" charset="0"/>
              </a:rPr>
              <a:t>Defici</a:t>
            </a:r>
            <a:r>
              <a:rPr lang="fr-FR" sz="3400" b="1" i="1" dirty="0">
                <a:solidFill>
                  <a:schemeClr val="tx1"/>
                </a:solidFill>
                <a:latin typeface="Calibri" panose="020F0502020204030204" pitchFamily="34" charset="0"/>
              </a:rPr>
              <a:t>ê</a:t>
            </a:r>
            <a:r>
              <a:rPr lang="pt-PT" sz="3400" b="1" i="1" dirty="0">
                <a:solidFill>
                  <a:schemeClr val="tx1"/>
                </a:solidFill>
                <a:latin typeface="Calibri" panose="020F0502020204030204" pitchFamily="34" charset="0"/>
              </a:rPr>
              <a:t>ncia no </a:t>
            </a:r>
            <a:r>
              <a:rPr lang="pt-BR" sz="3400" b="1" i="1" dirty="0" smtClean="0">
                <a:solidFill>
                  <a:schemeClr val="tx1"/>
                </a:solidFill>
                <a:latin typeface="Calibri" panose="020F0502020204030204" pitchFamily="34" charset="0"/>
              </a:rPr>
              <a:t>â</a:t>
            </a:r>
            <a:r>
              <a:rPr lang="pt-PT" sz="3400" b="1" i="1" dirty="0">
                <a:solidFill>
                  <a:schemeClr val="tx1"/>
                </a:solidFill>
                <a:latin typeface="Calibri" panose="020F0502020204030204" pitchFamily="34" charset="0"/>
              </a:rPr>
              <a:t>mbito da Assist</a:t>
            </a:r>
            <a:r>
              <a:rPr lang="fr-FR" sz="3400" b="1" i="1" dirty="0">
                <a:solidFill>
                  <a:schemeClr val="tx1"/>
                </a:solidFill>
                <a:latin typeface="Calibri" panose="020F0502020204030204" pitchFamily="34" charset="0"/>
              </a:rPr>
              <a:t>ê</a:t>
            </a:r>
            <a:r>
              <a:rPr lang="pt-PT" sz="3400" b="1" i="1" dirty="0">
                <a:solidFill>
                  <a:schemeClr val="tx1"/>
                </a:solidFill>
                <a:latin typeface="Calibri" panose="020F0502020204030204" pitchFamily="34" charset="0"/>
              </a:rPr>
              <a:t>ncia Social:</a:t>
            </a:r>
            <a:endParaRPr lang="pt-BR" sz="3400" b="1" i="1" dirty="0">
              <a:solidFill>
                <a:schemeClr val="tx1"/>
              </a:solidFill>
              <a:latin typeface="Calibri" panose="020F0502020204030204" pitchFamily="34" charset="0"/>
            </a:endParaRPr>
          </a:p>
          <a:p>
            <a:pPr marL="0" indent="0" algn="ctr">
              <a:lnSpc>
                <a:spcPct val="150000"/>
              </a:lnSpc>
              <a:buNone/>
            </a:pPr>
            <a:r>
              <a:rPr lang="pt-PT" sz="2800" dirty="0">
                <a:solidFill>
                  <a:schemeClr val="tx1"/>
                </a:solidFill>
                <a:latin typeface="Calibri" panose="020F0502020204030204" pitchFamily="34" charset="0"/>
              </a:rPr>
              <a:t>Conceitos, reflexões e </a:t>
            </a:r>
            <a:r>
              <a:rPr lang="pt-BR" sz="2800" dirty="0">
                <a:solidFill>
                  <a:schemeClr val="tx1"/>
                </a:solidFill>
                <a:latin typeface="Calibri" panose="020F0502020204030204" pitchFamily="34" charset="0"/>
              </a:rPr>
              <a:t> </a:t>
            </a:r>
            <a:r>
              <a:rPr lang="pt-PT" sz="2800" dirty="0">
                <a:solidFill>
                  <a:schemeClr val="tx1"/>
                </a:solidFill>
                <a:latin typeface="Calibri" panose="020F0502020204030204" pitchFamily="34" charset="0"/>
              </a:rPr>
              <a:t>propostas para avançarmos rumo </a:t>
            </a:r>
            <a:r>
              <a:rPr lang="pt-PT" sz="2800" dirty="0" smtClean="0">
                <a:solidFill>
                  <a:schemeClr val="tx1"/>
                </a:solidFill>
                <a:latin typeface="Calibri" panose="020F0502020204030204" pitchFamily="34" charset="0"/>
              </a:rPr>
              <a:t>à luta </a:t>
            </a:r>
            <a:r>
              <a:rPr lang="pt-PT" sz="2800" dirty="0">
                <a:solidFill>
                  <a:schemeClr val="tx1"/>
                </a:solidFill>
                <a:latin typeface="Calibri" panose="020F0502020204030204" pitchFamily="34" charset="0"/>
              </a:rPr>
              <a:t>por direitos e </a:t>
            </a:r>
            <a:r>
              <a:rPr lang="pt-BR" sz="2800" dirty="0">
                <a:solidFill>
                  <a:schemeClr val="tx1"/>
                </a:solidFill>
                <a:latin typeface="Calibri" panose="020F0502020204030204" pitchFamily="34" charset="0"/>
              </a:rPr>
              <a:t> </a:t>
            </a:r>
            <a:r>
              <a:rPr lang="it-IT" sz="2800" dirty="0">
                <a:solidFill>
                  <a:schemeClr val="tx1"/>
                </a:solidFill>
                <a:latin typeface="Calibri" panose="020F0502020204030204" pitchFamily="34" charset="0"/>
              </a:rPr>
              <a:t>a qualifica</a:t>
            </a:r>
            <a:r>
              <a:rPr lang="pt-PT" sz="2800" dirty="0">
                <a:solidFill>
                  <a:schemeClr val="tx1"/>
                </a:solidFill>
                <a:latin typeface="Calibri" panose="020F0502020204030204" pitchFamily="34" charset="0"/>
              </a:rPr>
              <a:t>ção das ofertas de atendimento no </a:t>
            </a:r>
            <a:r>
              <a:rPr lang="pt-BR" sz="2800" dirty="0">
                <a:solidFill>
                  <a:schemeClr val="tx1"/>
                </a:solidFill>
                <a:latin typeface="Calibri" panose="020F0502020204030204" pitchFamily="34" charset="0"/>
              </a:rPr>
              <a:t>â</a:t>
            </a:r>
            <a:r>
              <a:rPr lang="pt-PT" sz="2800" dirty="0">
                <a:solidFill>
                  <a:schemeClr val="tx1"/>
                </a:solidFill>
                <a:latin typeface="Calibri" panose="020F0502020204030204" pitchFamily="34" charset="0"/>
              </a:rPr>
              <a:t>mbito do </a:t>
            </a:r>
            <a:r>
              <a:rPr lang="pt-PT" sz="2800" dirty="0" smtClean="0">
                <a:solidFill>
                  <a:schemeClr val="tx1"/>
                </a:solidFill>
                <a:latin typeface="Calibri" panose="020F0502020204030204" pitchFamily="34" charset="0"/>
              </a:rPr>
              <a:t>SUAS.</a:t>
            </a:r>
            <a:r>
              <a:rPr lang="pt-BR" sz="2800" dirty="0">
                <a:solidFill>
                  <a:schemeClr val="tx1"/>
                </a:solidFill>
                <a:latin typeface="Calibri" panose="020F0502020204030204" pitchFamily="34" charset="0"/>
              </a:rPr>
              <a:t> </a:t>
            </a:r>
          </a:p>
        </p:txBody>
      </p:sp>
    </p:spTree>
    <p:extLst>
      <p:ext uri="{BB962C8B-B14F-4D97-AF65-F5344CB8AC3E}">
        <p14:creationId xmlns:p14="http://schemas.microsoft.com/office/powerpoint/2010/main" val="5035893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1737363" y="476673"/>
            <a:ext cx="8836481" cy="1143001"/>
          </a:xfrm>
          <a:prstGeom prst="rect">
            <a:avLst/>
          </a:prstGeom>
        </p:spPr>
        <p:txBody>
          <a:bodyPr vert="horz" lIns="0" tIns="0" rIns="0" bIns="0" rtlCol="0" anchor="ctr">
            <a:normAutofit/>
          </a:bodyPr>
          <a:lstStyle>
            <a:lvl1pPr defTabSz="905255">
              <a:defRPr sz="4356" b="1"/>
            </a:lvl1pPr>
          </a:lstStyle>
          <a:p>
            <a:pPr lvl="0" algn="ctr">
              <a:defRPr sz="1800" b="0"/>
            </a:pPr>
            <a:r>
              <a:rPr lang="pt-BR" sz="3600" dirty="0" smtClean="0">
                <a:solidFill>
                  <a:srgbClr val="FFFF00"/>
                </a:solidFill>
                <a:latin typeface="Calibri" panose="020F0502020204030204" pitchFamily="34" charset="0"/>
              </a:rPr>
              <a:t>Vamos falar um pouco sobre serviços, programas, projetos e benefícios.</a:t>
            </a:r>
            <a:endParaRPr sz="3600" dirty="0">
              <a:solidFill>
                <a:srgbClr val="FFFF00"/>
              </a:solidFill>
              <a:latin typeface="Calibri" panose="020F0502020204030204" pitchFamily="34" charset="0"/>
            </a:endParaRPr>
          </a:p>
        </p:txBody>
      </p:sp>
      <p:sp>
        <p:nvSpPr>
          <p:cNvPr id="107" name="Shape 107"/>
          <p:cNvSpPr>
            <a:spLocks noGrp="1"/>
          </p:cNvSpPr>
          <p:nvPr>
            <p:ph type="body" idx="1"/>
          </p:nvPr>
        </p:nvSpPr>
        <p:spPr>
          <a:xfrm>
            <a:off x="431073" y="1697931"/>
            <a:ext cx="11260183" cy="4536506"/>
          </a:xfrm>
          <a:prstGeom prst="rect">
            <a:avLst/>
          </a:prstGeom>
        </p:spPr>
        <p:txBody>
          <a:bodyPr vert="horz" lIns="0" tIns="0" rIns="0" bIns="0" rtlCol="0" anchor="ctr">
            <a:noAutofit/>
          </a:bodyPr>
          <a:lstStyle/>
          <a:p>
            <a:pPr marL="0" indent="0" algn="just">
              <a:buNone/>
            </a:pPr>
            <a:r>
              <a:rPr lang="pt-PT" sz="2600" dirty="0">
                <a:solidFill>
                  <a:schemeClr val="tx1"/>
                </a:solidFill>
                <a:latin typeface="Calibri" panose="020F0502020204030204" pitchFamily="34" charset="0"/>
              </a:rPr>
              <a:t>Art. 24. Os </a:t>
            </a:r>
            <a:r>
              <a:rPr lang="pt-PT" sz="2600" dirty="0">
                <a:solidFill>
                  <a:srgbClr val="FFFF00"/>
                </a:solidFill>
                <a:latin typeface="Calibri" panose="020F0502020204030204" pitchFamily="34" charset="0"/>
              </a:rPr>
              <a:t>programas</a:t>
            </a:r>
            <a:r>
              <a:rPr lang="pt-PT" sz="2600" dirty="0">
                <a:solidFill>
                  <a:schemeClr val="tx1"/>
                </a:solidFill>
                <a:latin typeface="Calibri" panose="020F0502020204030204" pitchFamily="34" charset="0"/>
              </a:rPr>
              <a:t> de assist</a:t>
            </a:r>
            <a:r>
              <a:rPr lang="fr-FR" sz="2600" dirty="0">
                <a:solidFill>
                  <a:schemeClr val="tx1"/>
                </a:solidFill>
                <a:latin typeface="Calibri" panose="020F0502020204030204" pitchFamily="34" charset="0"/>
              </a:rPr>
              <a:t>ê</a:t>
            </a:r>
            <a:r>
              <a:rPr lang="pt-PT" sz="2600" dirty="0">
                <a:solidFill>
                  <a:schemeClr val="tx1"/>
                </a:solidFill>
                <a:latin typeface="Calibri" panose="020F0502020204030204" pitchFamily="34" charset="0"/>
              </a:rPr>
              <a:t>ncia social compreendem ações integradas e complementares com objetivos, tempo e </a:t>
            </a:r>
            <a:r>
              <a:rPr lang="pt-BR" sz="2600" dirty="0">
                <a:solidFill>
                  <a:schemeClr val="tx1"/>
                </a:solidFill>
                <a:latin typeface="Calibri" panose="020F0502020204030204" pitchFamily="34" charset="0"/>
              </a:rPr>
              <a:t>á</a:t>
            </a:r>
            <a:r>
              <a:rPr lang="pt-PT" sz="2600" dirty="0">
                <a:solidFill>
                  <a:schemeClr val="tx1"/>
                </a:solidFill>
                <a:latin typeface="Calibri" panose="020F0502020204030204" pitchFamily="34" charset="0"/>
              </a:rPr>
              <a:t>rea de abrang</a:t>
            </a:r>
            <a:r>
              <a:rPr lang="fr-FR" sz="2600" dirty="0">
                <a:solidFill>
                  <a:schemeClr val="tx1"/>
                </a:solidFill>
                <a:latin typeface="Calibri" panose="020F0502020204030204" pitchFamily="34" charset="0"/>
              </a:rPr>
              <a:t>ê</a:t>
            </a:r>
            <a:r>
              <a:rPr lang="pt-PT" sz="2600" dirty="0">
                <a:solidFill>
                  <a:schemeClr val="tx1"/>
                </a:solidFill>
                <a:latin typeface="Calibri" panose="020F0502020204030204" pitchFamily="34" charset="0"/>
              </a:rPr>
              <a:t>ncia definidos para qualificar, incentivar e melhorar os benef</a:t>
            </a:r>
            <a:r>
              <a:rPr lang="pt-BR" sz="2600" dirty="0">
                <a:solidFill>
                  <a:schemeClr val="tx1"/>
                </a:solidFill>
                <a:latin typeface="Calibri" panose="020F0502020204030204" pitchFamily="34" charset="0"/>
              </a:rPr>
              <a:t>í</a:t>
            </a:r>
            <a:r>
              <a:rPr lang="pt-PT" sz="2600" dirty="0">
                <a:solidFill>
                  <a:schemeClr val="tx1"/>
                </a:solidFill>
                <a:latin typeface="Calibri" panose="020F0502020204030204" pitchFamily="34" charset="0"/>
              </a:rPr>
              <a:t>cios e os serviços assistenciais.</a:t>
            </a:r>
            <a:endParaRPr lang="pt-BR" sz="2600" dirty="0">
              <a:solidFill>
                <a:schemeClr val="tx1"/>
              </a:solidFill>
              <a:latin typeface="Calibri" panose="020F0502020204030204" pitchFamily="34" charset="0"/>
            </a:endParaRPr>
          </a:p>
          <a:p>
            <a:pPr marL="0" indent="0" algn="just">
              <a:buNone/>
            </a:pPr>
            <a:r>
              <a:rPr lang="pt-BR" sz="2600" dirty="0">
                <a:solidFill>
                  <a:schemeClr val="tx1"/>
                </a:solidFill>
                <a:latin typeface="Calibri" panose="020F0502020204030204" pitchFamily="34" charset="0"/>
              </a:rPr>
              <a:t>	</a:t>
            </a:r>
            <a:r>
              <a:rPr lang="pt-BR" sz="2600" dirty="0" smtClean="0">
                <a:solidFill>
                  <a:schemeClr val="tx1"/>
                </a:solidFill>
                <a:latin typeface="Calibri" panose="020F0502020204030204" pitchFamily="34" charset="0"/>
              </a:rPr>
              <a:t>	§ </a:t>
            </a:r>
            <a:r>
              <a:rPr lang="pt-BR" sz="2600" dirty="0">
                <a:solidFill>
                  <a:schemeClr val="tx1"/>
                </a:solidFill>
                <a:latin typeface="Calibri" panose="020F0502020204030204" pitchFamily="34" charset="0"/>
              </a:rPr>
              <a:t>1º </a:t>
            </a:r>
            <a:r>
              <a:rPr lang="pt-PT" sz="2600" dirty="0">
                <a:solidFill>
                  <a:schemeClr val="tx1"/>
                </a:solidFill>
                <a:latin typeface="Calibri" panose="020F0502020204030204" pitchFamily="34" charset="0"/>
              </a:rPr>
              <a:t>Os programas de que trata este artigo serão definidos pelos respectivos Conselhos de Assist</a:t>
            </a:r>
            <a:r>
              <a:rPr lang="fr-FR" sz="2600" dirty="0">
                <a:solidFill>
                  <a:schemeClr val="tx1"/>
                </a:solidFill>
                <a:latin typeface="Calibri" panose="020F0502020204030204" pitchFamily="34" charset="0"/>
              </a:rPr>
              <a:t>ê</a:t>
            </a:r>
            <a:r>
              <a:rPr lang="pt-PT" sz="2600" dirty="0">
                <a:solidFill>
                  <a:schemeClr val="tx1"/>
                </a:solidFill>
                <a:latin typeface="Calibri" panose="020F0502020204030204" pitchFamily="34" charset="0"/>
              </a:rPr>
              <a:t>ncia Social, obedecidos os objetivos e princ</a:t>
            </a:r>
            <a:r>
              <a:rPr lang="pt-BR" sz="2600" dirty="0">
                <a:solidFill>
                  <a:schemeClr val="tx1"/>
                </a:solidFill>
                <a:latin typeface="Calibri" panose="020F0502020204030204" pitchFamily="34" charset="0"/>
              </a:rPr>
              <a:t>í</a:t>
            </a:r>
            <a:r>
              <a:rPr lang="pt-PT" sz="2600" dirty="0">
                <a:solidFill>
                  <a:schemeClr val="tx1"/>
                </a:solidFill>
                <a:latin typeface="Calibri" panose="020F0502020204030204" pitchFamily="34" charset="0"/>
              </a:rPr>
              <a:t>pios que regem esta lei, com prioridade para a inserção profissional e social.</a:t>
            </a:r>
            <a:endParaRPr lang="pt-BR" sz="2600" dirty="0">
              <a:solidFill>
                <a:schemeClr val="tx1"/>
              </a:solidFill>
              <a:latin typeface="Calibri" panose="020F0502020204030204" pitchFamily="34" charset="0"/>
            </a:endParaRPr>
          </a:p>
          <a:p>
            <a:pPr marL="0" indent="0" algn="just">
              <a:buNone/>
            </a:pPr>
            <a:r>
              <a:rPr lang="pt-BR" sz="2600" dirty="0">
                <a:solidFill>
                  <a:schemeClr val="tx1"/>
                </a:solidFill>
                <a:latin typeface="Calibri" panose="020F0502020204030204" pitchFamily="34" charset="0"/>
              </a:rPr>
              <a:t>	</a:t>
            </a:r>
            <a:r>
              <a:rPr lang="pt-BR" sz="2600" dirty="0" smtClean="0">
                <a:solidFill>
                  <a:schemeClr val="tx1"/>
                </a:solidFill>
                <a:latin typeface="Calibri" panose="020F0502020204030204" pitchFamily="34" charset="0"/>
              </a:rPr>
              <a:t>	§ </a:t>
            </a:r>
            <a:r>
              <a:rPr lang="pt-BR" sz="2600" dirty="0">
                <a:solidFill>
                  <a:schemeClr val="tx1"/>
                </a:solidFill>
                <a:latin typeface="Calibri" panose="020F0502020204030204" pitchFamily="34" charset="0"/>
              </a:rPr>
              <a:t>2</a:t>
            </a:r>
            <a:r>
              <a:rPr lang="pt-BR" sz="2600" baseline="30000" dirty="0">
                <a:solidFill>
                  <a:schemeClr val="tx1"/>
                </a:solidFill>
                <a:latin typeface="Calibri" panose="020F0502020204030204" pitchFamily="34" charset="0"/>
              </a:rPr>
              <a:t>o</a:t>
            </a:r>
            <a:r>
              <a:rPr lang="pt-BR" sz="2600" dirty="0">
                <a:solidFill>
                  <a:schemeClr val="tx1"/>
                </a:solidFill>
                <a:latin typeface="Calibri" panose="020F0502020204030204" pitchFamily="34" charset="0"/>
              </a:rPr>
              <a:t>  </a:t>
            </a:r>
            <a:r>
              <a:rPr lang="pt-PT" sz="2600" dirty="0">
                <a:solidFill>
                  <a:schemeClr val="tx1"/>
                </a:solidFill>
                <a:latin typeface="Calibri" panose="020F0502020204030204" pitchFamily="34" charset="0"/>
              </a:rPr>
              <a:t>Os programas voltados para o idoso e a integração da pessoa com defici</a:t>
            </a:r>
            <a:r>
              <a:rPr lang="fr-FR" sz="2600" dirty="0">
                <a:solidFill>
                  <a:schemeClr val="tx1"/>
                </a:solidFill>
                <a:latin typeface="Calibri" panose="020F0502020204030204" pitchFamily="34" charset="0"/>
              </a:rPr>
              <a:t>ê</a:t>
            </a:r>
            <a:r>
              <a:rPr lang="es-ES_tradnl" sz="2600" dirty="0" err="1">
                <a:solidFill>
                  <a:schemeClr val="tx1"/>
                </a:solidFill>
                <a:latin typeface="Calibri" panose="020F0502020204030204" pitchFamily="34" charset="0"/>
              </a:rPr>
              <a:t>ncia</a:t>
            </a:r>
            <a:r>
              <a:rPr lang="es-ES_tradnl" sz="2600" dirty="0">
                <a:solidFill>
                  <a:schemeClr val="tx1"/>
                </a:solidFill>
                <a:latin typeface="Calibri" panose="020F0502020204030204" pitchFamily="34" charset="0"/>
              </a:rPr>
              <a:t> ser</a:t>
            </a:r>
            <a:r>
              <a:rPr lang="pt-PT" sz="2600" dirty="0">
                <a:solidFill>
                  <a:schemeClr val="tx1"/>
                </a:solidFill>
                <a:latin typeface="Calibri" panose="020F0502020204030204" pitchFamily="34" charset="0"/>
              </a:rPr>
              <a:t>ão devidamente articulados com o benef</a:t>
            </a:r>
            <a:r>
              <a:rPr lang="pt-BR" sz="2600" dirty="0">
                <a:solidFill>
                  <a:schemeClr val="tx1"/>
                </a:solidFill>
                <a:latin typeface="Calibri" panose="020F0502020204030204" pitchFamily="34" charset="0"/>
              </a:rPr>
              <a:t>í</a:t>
            </a:r>
            <a:r>
              <a:rPr lang="pt-PT" sz="2600" dirty="0">
                <a:solidFill>
                  <a:schemeClr val="tx1"/>
                </a:solidFill>
                <a:latin typeface="Calibri" panose="020F0502020204030204" pitchFamily="34" charset="0"/>
              </a:rPr>
              <a:t>cio de prestação continuada estabelecido no art. 20 desta Lei. </a:t>
            </a:r>
            <a:endParaRPr lang="pt-BR" sz="26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1166194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p:tmAbs val="0"/>
                                  </p:iterate>
                                  <p:childTnLst>
                                    <p:set>
                                      <p:cBhvr>
                                        <p:cTn id="10" fill="hold"/>
                                        <p:tgtEl>
                                          <p:spTgt spid="1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p:tmAbs val="0"/>
                                  </p:iterate>
                                  <p:childTnLst>
                                    <p:set>
                                      <p:cBhvr>
                                        <p:cTn id="14" fill="hold"/>
                                        <p:tgtEl>
                                          <p:spTgt spid="1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build="p"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1737363" y="476673"/>
            <a:ext cx="8836481" cy="1143001"/>
          </a:xfrm>
          <a:prstGeom prst="rect">
            <a:avLst/>
          </a:prstGeom>
        </p:spPr>
        <p:txBody>
          <a:bodyPr vert="horz" lIns="0" tIns="0" rIns="0" bIns="0" rtlCol="0" anchor="ctr">
            <a:normAutofit/>
          </a:bodyPr>
          <a:lstStyle>
            <a:lvl1pPr defTabSz="905255">
              <a:defRPr sz="4356" b="1"/>
            </a:lvl1pPr>
          </a:lstStyle>
          <a:p>
            <a:pPr lvl="0" algn="ctr">
              <a:defRPr sz="1800" b="0"/>
            </a:pPr>
            <a:r>
              <a:rPr lang="pt-BR" sz="3600" dirty="0" smtClean="0">
                <a:solidFill>
                  <a:srgbClr val="FFFF00"/>
                </a:solidFill>
                <a:latin typeface="Calibri" panose="020F0502020204030204" pitchFamily="34" charset="0"/>
              </a:rPr>
              <a:t>Vamos falar um pouco sobre serviços, programas, projetos e benefícios.</a:t>
            </a:r>
            <a:endParaRPr sz="3600" dirty="0">
              <a:solidFill>
                <a:srgbClr val="FFFF00"/>
              </a:solidFill>
              <a:latin typeface="Calibri" panose="020F0502020204030204" pitchFamily="34" charset="0"/>
            </a:endParaRPr>
          </a:p>
        </p:txBody>
      </p:sp>
      <p:sp>
        <p:nvSpPr>
          <p:cNvPr id="107" name="Shape 107"/>
          <p:cNvSpPr>
            <a:spLocks noGrp="1"/>
          </p:cNvSpPr>
          <p:nvPr>
            <p:ph type="body" idx="1"/>
          </p:nvPr>
        </p:nvSpPr>
        <p:spPr>
          <a:xfrm>
            <a:off x="431073" y="1697931"/>
            <a:ext cx="11260183" cy="4536506"/>
          </a:xfrm>
          <a:prstGeom prst="rect">
            <a:avLst/>
          </a:prstGeom>
        </p:spPr>
        <p:txBody>
          <a:bodyPr vert="horz" lIns="0" tIns="0" rIns="0" bIns="0" rtlCol="0" anchor="ctr">
            <a:noAutofit/>
          </a:bodyPr>
          <a:lstStyle/>
          <a:p>
            <a:pPr algn="just"/>
            <a:r>
              <a:rPr lang="pt-PT" sz="2800" dirty="0" smtClean="0">
                <a:solidFill>
                  <a:schemeClr val="tx1"/>
                </a:solidFill>
                <a:latin typeface="Calibri" panose="020F0502020204030204" pitchFamily="34" charset="0"/>
              </a:rPr>
              <a:t>Art. 25. Os </a:t>
            </a:r>
            <a:r>
              <a:rPr lang="pt-PT" sz="2800" dirty="0" smtClean="0">
                <a:solidFill>
                  <a:srgbClr val="FFFF00"/>
                </a:solidFill>
                <a:latin typeface="Calibri" panose="020F0502020204030204" pitchFamily="34" charset="0"/>
              </a:rPr>
              <a:t>projetos</a:t>
            </a:r>
            <a:r>
              <a:rPr lang="pt-PT" sz="2800" dirty="0" smtClean="0">
                <a:solidFill>
                  <a:schemeClr val="tx1"/>
                </a:solidFill>
                <a:latin typeface="Calibri" panose="020F0502020204030204" pitchFamily="34" charset="0"/>
              </a:rPr>
              <a:t> de enfrentamento da pobreza compreendem a instituição de investimento econ</a:t>
            </a:r>
            <a:r>
              <a:rPr lang="pt-BR" sz="2800" dirty="0" smtClean="0">
                <a:solidFill>
                  <a:schemeClr val="tx1"/>
                </a:solidFill>
                <a:latin typeface="Calibri" panose="020F0502020204030204" pitchFamily="34" charset="0"/>
              </a:rPr>
              <a:t>ô</a:t>
            </a:r>
            <a:r>
              <a:rPr lang="pt-PT" sz="2800" dirty="0" smtClean="0">
                <a:solidFill>
                  <a:schemeClr val="tx1"/>
                </a:solidFill>
                <a:latin typeface="Calibri" panose="020F0502020204030204" pitchFamily="34" charset="0"/>
              </a:rPr>
              <a:t>mico-social nos grupos populares, buscando subsidiar, financeira e tecnicamente, iniciativas que lhes garantam meios, capacidade produtiva e de gestão para melhoria das condições gerais de subsist</a:t>
            </a:r>
            <a:r>
              <a:rPr lang="fr-FR" sz="2800" dirty="0" smtClean="0">
                <a:solidFill>
                  <a:schemeClr val="tx1"/>
                </a:solidFill>
                <a:latin typeface="Calibri" panose="020F0502020204030204" pitchFamily="34" charset="0"/>
              </a:rPr>
              <a:t>ê</a:t>
            </a:r>
            <a:r>
              <a:rPr lang="es-ES_tradnl" sz="2800" dirty="0" err="1" smtClean="0">
                <a:solidFill>
                  <a:schemeClr val="tx1"/>
                </a:solidFill>
                <a:latin typeface="Calibri" panose="020F0502020204030204" pitchFamily="34" charset="0"/>
              </a:rPr>
              <a:t>ncia</a:t>
            </a:r>
            <a:r>
              <a:rPr lang="es-ES_tradnl" sz="2800" dirty="0" smtClean="0">
                <a:solidFill>
                  <a:schemeClr val="tx1"/>
                </a:solidFill>
                <a:latin typeface="Calibri" panose="020F0502020204030204" pitchFamily="34" charset="0"/>
              </a:rPr>
              <a:t>, eleva</a:t>
            </a:r>
            <a:r>
              <a:rPr lang="pt-PT" sz="2800" dirty="0" smtClean="0">
                <a:solidFill>
                  <a:schemeClr val="tx1"/>
                </a:solidFill>
                <a:latin typeface="Calibri" panose="020F0502020204030204" pitchFamily="34" charset="0"/>
              </a:rPr>
              <a:t>ção do padrão da qualidade de vida, a preservação do meio-ambiente e sua organização social.</a:t>
            </a:r>
            <a:endParaRPr lang="pt-BR" sz="28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31265567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0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build="p" advAuto="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809897" y="476673"/>
            <a:ext cx="10685417" cy="1143001"/>
          </a:xfrm>
          <a:prstGeom prst="rect">
            <a:avLst/>
          </a:prstGeom>
        </p:spPr>
        <p:txBody>
          <a:bodyPr vert="horz" lIns="0" tIns="0" rIns="0" bIns="0" rtlCol="0" anchor="ctr">
            <a:normAutofit/>
          </a:bodyPr>
          <a:lstStyle>
            <a:lvl1pPr defTabSz="905255">
              <a:defRPr sz="4356" b="1"/>
            </a:lvl1pPr>
          </a:lstStyle>
          <a:p>
            <a:pPr lvl="0" algn="ctr">
              <a:defRPr sz="1800" b="0"/>
            </a:pPr>
            <a:r>
              <a:rPr lang="pt-BR" sz="3600" dirty="0" smtClean="0">
                <a:solidFill>
                  <a:srgbClr val="FFFF00"/>
                </a:solidFill>
                <a:latin typeface="Calibri" panose="020F0502020204030204" pitchFamily="34" charset="0"/>
              </a:rPr>
              <a:t>Mas afinal, quem são as pessoas com deficiência?</a:t>
            </a:r>
            <a:endParaRPr sz="3600" dirty="0">
              <a:solidFill>
                <a:srgbClr val="FFFF00"/>
              </a:solidFill>
              <a:latin typeface="Calibri" panose="020F0502020204030204" pitchFamily="34" charset="0"/>
            </a:endParaRPr>
          </a:p>
        </p:txBody>
      </p:sp>
      <p:sp>
        <p:nvSpPr>
          <p:cNvPr id="107" name="Shape 107"/>
          <p:cNvSpPr>
            <a:spLocks noGrp="1"/>
          </p:cNvSpPr>
          <p:nvPr>
            <p:ph type="body" idx="1"/>
          </p:nvPr>
        </p:nvSpPr>
        <p:spPr>
          <a:xfrm>
            <a:off x="431073" y="1697931"/>
            <a:ext cx="11260183" cy="4536506"/>
          </a:xfrm>
          <a:prstGeom prst="rect">
            <a:avLst/>
          </a:prstGeom>
        </p:spPr>
        <p:txBody>
          <a:bodyPr vert="horz" lIns="0" tIns="0" rIns="0" bIns="0" rtlCol="0" anchor="ctr">
            <a:noAutofit/>
          </a:bodyPr>
          <a:lstStyle/>
          <a:p>
            <a:pPr marL="0" indent="0" algn="just">
              <a:lnSpc>
                <a:spcPct val="150000"/>
              </a:lnSpc>
              <a:buNone/>
            </a:pPr>
            <a:r>
              <a:rPr lang="pt-PT" sz="3200" dirty="0">
                <a:solidFill>
                  <a:schemeClr val="tx1"/>
                </a:solidFill>
                <a:latin typeface="Calibri" panose="020F0502020204030204" pitchFamily="34" charset="0"/>
              </a:rPr>
              <a:t>Pessoas com defici</a:t>
            </a:r>
            <a:r>
              <a:rPr lang="fr-FR" sz="3200" dirty="0">
                <a:solidFill>
                  <a:schemeClr val="tx1"/>
                </a:solidFill>
                <a:latin typeface="Calibri" panose="020F0502020204030204" pitchFamily="34" charset="0"/>
              </a:rPr>
              <a:t>ê</a:t>
            </a:r>
            <a:r>
              <a:rPr lang="es-ES_tradnl" sz="3200" dirty="0" err="1">
                <a:solidFill>
                  <a:schemeClr val="tx1"/>
                </a:solidFill>
                <a:latin typeface="Calibri" panose="020F0502020204030204" pitchFamily="34" charset="0"/>
              </a:rPr>
              <a:t>ncia</a:t>
            </a:r>
            <a:r>
              <a:rPr lang="es-ES_tradnl" sz="3200" dirty="0">
                <a:solidFill>
                  <a:schemeClr val="tx1"/>
                </a:solidFill>
                <a:latin typeface="Calibri" panose="020F0502020204030204" pitchFamily="34" charset="0"/>
              </a:rPr>
              <a:t> s</a:t>
            </a:r>
            <a:r>
              <a:rPr lang="pt-PT" sz="3200" dirty="0">
                <a:solidFill>
                  <a:schemeClr val="tx1"/>
                </a:solidFill>
                <a:latin typeface="Calibri" panose="020F0502020204030204" pitchFamily="34" charset="0"/>
              </a:rPr>
              <a:t>ão aquelas que t</a:t>
            </a:r>
            <a:r>
              <a:rPr lang="fr-FR" sz="3200" dirty="0">
                <a:solidFill>
                  <a:schemeClr val="tx1"/>
                </a:solidFill>
                <a:latin typeface="Calibri" panose="020F0502020204030204" pitchFamily="34" charset="0"/>
              </a:rPr>
              <a:t>ê</a:t>
            </a:r>
            <a:r>
              <a:rPr lang="pt-PT" sz="3200" dirty="0">
                <a:solidFill>
                  <a:schemeClr val="tx1"/>
                </a:solidFill>
                <a:latin typeface="Calibri" panose="020F0502020204030204" pitchFamily="34" charset="0"/>
              </a:rPr>
              <a:t>m impedimentos de longo prazo de natureza f</a:t>
            </a:r>
            <a:r>
              <a:rPr lang="en-US" sz="3200" dirty="0">
                <a:solidFill>
                  <a:schemeClr val="tx1"/>
                </a:solidFill>
                <a:latin typeface="Calibri" panose="020F0502020204030204" pitchFamily="34" charset="0"/>
              </a:rPr>
              <a:t>í</a:t>
            </a:r>
            <a:r>
              <a:rPr lang="pt-PT" sz="3200" dirty="0">
                <a:solidFill>
                  <a:schemeClr val="tx1"/>
                </a:solidFill>
                <a:latin typeface="Calibri" panose="020F0502020204030204" pitchFamily="34" charset="0"/>
              </a:rPr>
              <a:t>sica, mental, intelectual ou sensorial, os quais, em interação com diversas barreiras, podem obstruir sua participação plena e efetiva na sociedade em igualdades de condições com as demais pessoas.</a:t>
            </a:r>
            <a:r>
              <a:rPr lang="en-US" sz="3200" dirty="0">
                <a:solidFill>
                  <a:schemeClr val="tx1"/>
                </a:solidFill>
                <a:latin typeface="Calibri" panose="020F0502020204030204" pitchFamily="34" charset="0"/>
              </a:rPr>
              <a:t> </a:t>
            </a:r>
            <a:endParaRPr lang="pt-BR" sz="32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24844409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0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build="p" advAuto="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809897" y="476673"/>
            <a:ext cx="10685417" cy="1143001"/>
          </a:xfrm>
          <a:prstGeom prst="rect">
            <a:avLst/>
          </a:prstGeom>
        </p:spPr>
        <p:txBody>
          <a:bodyPr vert="horz" lIns="0" tIns="0" rIns="0" bIns="0" rtlCol="0" anchor="ctr">
            <a:normAutofit fontScale="90000"/>
          </a:bodyPr>
          <a:lstStyle>
            <a:lvl1pPr defTabSz="905255">
              <a:defRPr sz="4356" b="1"/>
            </a:lvl1pPr>
          </a:lstStyle>
          <a:p>
            <a:pPr lvl="0" algn="ctr">
              <a:defRPr sz="1800" b="0"/>
            </a:pPr>
            <a:r>
              <a:rPr lang="pt-BR" sz="3600" dirty="0" smtClean="0">
                <a:solidFill>
                  <a:srgbClr val="FFFF00"/>
                </a:solidFill>
                <a:latin typeface="Calibri" panose="020F0502020204030204" pitchFamily="34" charset="0"/>
              </a:rPr>
              <a:t>Conceitos fundamentais para avançarmos nessa conversa: definições oriundas da Lei Brasileira de inclusão e da Convenção Internacional da ONU.</a:t>
            </a:r>
            <a:endParaRPr sz="3600" dirty="0">
              <a:solidFill>
                <a:srgbClr val="FFFF00"/>
              </a:solidFill>
              <a:latin typeface="Calibri" panose="020F0502020204030204" pitchFamily="34" charset="0"/>
            </a:endParaRPr>
          </a:p>
        </p:txBody>
      </p:sp>
      <p:sp>
        <p:nvSpPr>
          <p:cNvPr id="107" name="Shape 107"/>
          <p:cNvSpPr>
            <a:spLocks noGrp="1"/>
          </p:cNvSpPr>
          <p:nvPr>
            <p:ph type="body" idx="1"/>
          </p:nvPr>
        </p:nvSpPr>
        <p:spPr>
          <a:xfrm>
            <a:off x="431073" y="1697931"/>
            <a:ext cx="11260183" cy="4536506"/>
          </a:xfrm>
          <a:prstGeom prst="rect">
            <a:avLst/>
          </a:prstGeom>
        </p:spPr>
        <p:txBody>
          <a:bodyPr vert="horz" lIns="0" tIns="0" rIns="0" bIns="0" rtlCol="0" anchor="ctr">
            <a:noAutofit/>
          </a:bodyPr>
          <a:lstStyle/>
          <a:p>
            <a:pPr marL="0" indent="0" algn="just">
              <a:lnSpc>
                <a:spcPct val="150000"/>
              </a:lnSpc>
              <a:buNone/>
            </a:pPr>
            <a:r>
              <a:rPr lang="de-DE" sz="2600" i="1" dirty="0">
                <a:solidFill>
                  <a:srgbClr val="FFFF00"/>
                </a:solidFill>
                <a:latin typeface="Calibri" panose="020F0502020204030204" pitchFamily="34" charset="0"/>
              </a:rPr>
              <a:t>“</a:t>
            </a:r>
            <a:r>
              <a:rPr lang="it-IT" sz="2600" i="1" dirty="0">
                <a:solidFill>
                  <a:srgbClr val="FFFF00"/>
                </a:solidFill>
                <a:latin typeface="Calibri" panose="020F0502020204030204" pitchFamily="34" charset="0"/>
              </a:rPr>
              <a:t>Comunica</a:t>
            </a:r>
            <a:r>
              <a:rPr lang="pt-PT" sz="2600" i="1" dirty="0">
                <a:solidFill>
                  <a:srgbClr val="FFFF00"/>
                </a:solidFill>
                <a:latin typeface="Calibri" panose="020F0502020204030204" pitchFamily="34" charset="0"/>
              </a:rPr>
              <a:t>çã</a:t>
            </a:r>
            <a:r>
              <a:rPr lang="pt-BR" sz="2600" i="1" dirty="0">
                <a:solidFill>
                  <a:srgbClr val="FFFF00"/>
                </a:solidFill>
                <a:latin typeface="Calibri" panose="020F0502020204030204" pitchFamily="34" charset="0"/>
              </a:rPr>
              <a:t>o” </a:t>
            </a:r>
            <a:r>
              <a:rPr lang="pt-PT" sz="2600" dirty="0">
                <a:solidFill>
                  <a:schemeClr val="tx1"/>
                </a:solidFill>
                <a:latin typeface="Calibri" panose="020F0502020204030204" pitchFamily="34" charset="0"/>
              </a:rPr>
              <a:t>abrange as l</a:t>
            </a:r>
            <a:r>
              <a:rPr lang="pt-BR" sz="2600" dirty="0">
                <a:solidFill>
                  <a:schemeClr val="tx1"/>
                </a:solidFill>
                <a:latin typeface="Calibri" panose="020F0502020204030204" pitchFamily="34" charset="0"/>
              </a:rPr>
              <a:t>í</a:t>
            </a:r>
            <a:r>
              <a:rPr lang="pt-PT" sz="2600" dirty="0">
                <a:solidFill>
                  <a:schemeClr val="tx1"/>
                </a:solidFill>
                <a:latin typeface="Calibri" panose="020F0502020204030204" pitchFamily="34" charset="0"/>
              </a:rPr>
              <a:t>nguas, a visualização de textos, o braille, a comunicaçã</a:t>
            </a:r>
            <a:r>
              <a:rPr lang="en-US" sz="2600" dirty="0">
                <a:solidFill>
                  <a:schemeClr val="tx1"/>
                </a:solidFill>
                <a:latin typeface="Calibri" panose="020F0502020204030204" pitchFamily="34" charset="0"/>
              </a:rPr>
              <a:t>o t</a:t>
            </a:r>
            <a:r>
              <a:rPr lang="pt-BR" sz="2600" dirty="0">
                <a:solidFill>
                  <a:schemeClr val="tx1"/>
                </a:solidFill>
                <a:latin typeface="Calibri" panose="020F0502020204030204" pitchFamily="34" charset="0"/>
              </a:rPr>
              <a:t>á</a:t>
            </a:r>
            <a:r>
              <a:rPr lang="pt-PT" sz="2600" dirty="0">
                <a:solidFill>
                  <a:schemeClr val="tx1"/>
                </a:solidFill>
                <a:latin typeface="Calibri" panose="020F0502020204030204" pitchFamily="34" charset="0"/>
              </a:rPr>
              <a:t>til, os caracteres ampliados, os dispositivos de multim</a:t>
            </a:r>
            <a:r>
              <a:rPr lang="pt-BR" sz="2600" dirty="0">
                <a:solidFill>
                  <a:schemeClr val="tx1"/>
                </a:solidFill>
                <a:latin typeface="Calibri" panose="020F0502020204030204" pitchFamily="34" charset="0"/>
              </a:rPr>
              <a:t>í</a:t>
            </a:r>
            <a:r>
              <a:rPr lang="pt-PT" sz="2600" dirty="0">
                <a:solidFill>
                  <a:schemeClr val="tx1"/>
                </a:solidFill>
                <a:latin typeface="Calibri" panose="020F0502020204030204" pitchFamily="34" charset="0"/>
              </a:rPr>
              <a:t>dia acess</a:t>
            </a:r>
            <a:r>
              <a:rPr lang="pt-BR" sz="2600" dirty="0">
                <a:solidFill>
                  <a:schemeClr val="tx1"/>
                </a:solidFill>
                <a:latin typeface="Calibri" panose="020F0502020204030204" pitchFamily="34" charset="0"/>
              </a:rPr>
              <a:t>í</a:t>
            </a:r>
            <a:r>
              <a:rPr lang="pt-PT" sz="2600" dirty="0">
                <a:solidFill>
                  <a:schemeClr val="tx1"/>
                </a:solidFill>
                <a:latin typeface="Calibri" panose="020F0502020204030204" pitchFamily="34" charset="0"/>
              </a:rPr>
              <a:t>vel, assim como a linguagem simples, escrita e oral, os sistemas auditivos e os meios de voz digitalizada e os modos, meios e formatos aumentativos e alternativos de comunicaçã</a:t>
            </a:r>
            <a:r>
              <a:rPr lang="it-IT" sz="2600" dirty="0">
                <a:solidFill>
                  <a:schemeClr val="tx1"/>
                </a:solidFill>
                <a:latin typeface="Calibri" panose="020F0502020204030204" pitchFamily="34" charset="0"/>
              </a:rPr>
              <a:t>o, inclusive a tecnologia da informa</a:t>
            </a:r>
            <a:r>
              <a:rPr lang="pt-PT" sz="2600" dirty="0">
                <a:solidFill>
                  <a:schemeClr val="tx1"/>
                </a:solidFill>
                <a:latin typeface="Calibri" panose="020F0502020204030204" pitchFamily="34" charset="0"/>
              </a:rPr>
              <a:t>çã</a:t>
            </a:r>
            <a:r>
              <a:rPr lang="it-IT" sz="2600" dirty="0">
                <a:solidFill>
                  <a:schemeClr val="tx1"/>
                </a:solidFill>
                <a:latin typeface="Calibri" panose="020F0502020204030204" pitchFamily="34" charset="0"/>
              </a:rPr>
              <a:t>o e comunica</a:t>
            </a:r>
            <a:r>
              <a:rPr lang="pt-PT" sz="2600" dirty="0">
                <a:solidFill>
                  <a:schemeClr val="tx1"/>
                </a:solidFill>
                <a:latin typeface="Calibri" panose="020F0502020204030204" pitchFamily="34" charset="0"/>
              </a:rPr>
              <a:t>ção acess</a:t>
            </a:r>
            <a:r>
              <a:rPr lang="pt-BR" sz="2600" dirty="0">
                <a:solidFill>
                  <a:schemeClr val="tx1"/>
                </a:solidFill>
                <a:latin typeface="Calibri" panose="020F0502020204030204" pitchFamily="34" charset="0"/>
              </a:rPr>
              <a:t>í</a:t>
            </a:r>
            <a:r>
              <a:rPr lang="pt-PT" sz="2600" dirty="0" smtClean="0">
                <a:solidFill>
                  <a:schemeClr val="tx1"/>
                </a:solidFill>
                <a:latin typeface="Calibri" panose="020F0502020204030204" pitchFamily="34" charset="0"/>
              </a:rPr>
              <a:t>veis.</a:t>
            </a:r>
            <a:endParaRPr lang="pt-BR" sz="26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19380544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0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build="p" advAuto="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a:spLocks noGrp="1"/>
          </p:cNvSpPr>
          <p:nvPr>
            <p:ph type="body" idx="1"/>
          </p:nvPr>
        </p:nvSpPr>
        <p:spPr>
          <a:xfrm>
            <a:off x="431073" y="901339"/>
            <a:ext cx="11260183" cy="5646608"/>
          </a:xfrm>
          <a:prstGeom prst="rect">
            <a:avLst/>
          </a:prstGeom>
        </p:spPr>
        <p:txBody>
          <a:bodyPr vert="horz" lIns="0" tIns="0" rIns="0" bIns="0" rtlCol="0" anchor="ctr">
            <a:noAutofit/>
          </a:bodyPr>
          <a:lstStyle/>
          <a:p>
            <a:pPr marL="0" indent="0" algn="just">
              <a:lnSpc>
                <a:spcPct val="150000"/>
              </a:lnSpc>
              <a:buNone/>
            </a:pPr>
            <a:r>
              <a:rPr lang="de-DE" sz="2600" i="1" dirty="0">
                <a:solidFill>
                  <a:srgbClr val="FFFF00"/>
                </a:solidFill>
                <a:latin typeface="Calibri" panose="020F0502020204030204" pitchFamily="34" charset="0"/>
              </a:rPr>
              <a:t>“</a:t>
            </a:r>
            <a:r>
              <a:rPr lang="pt-BR" sz="2600" i="1" dirty="0" err="1">
                <a:solidFill>
                  <a:srgbClr val="FFFF00"/>
                </a:solidFill>
                <a:latin typeface="Calibri" panose="020F0502020204030204" pitchFamily="34" charset="0"/>
              </a:rPr>
              <a:t>Lí</a:t>
            </a:r>
            <a:r>
              <a:rPr lang="it-IT" sz="2600" i="1" dirty="0">
                <a:solidFill>
                  <a:srgbClr val="FFFF00"/>
                </a:solidFill>
                <a:latin typeface="Calibri" panose="020F0502020204030204" pitchFamily="34" charset="0"/>
              </a:rPr>
              <a:t>ngua</a:t>
            </a:r>
            <a:r>
              <a:rPr lang="pt-BR" sz="2600" i="1" dirty="0">
                <a:solidFill>
                  <a:srgbClr val="FFFF00"/>
                </a:solidFill>
                <a:latin typeface="Calibri" panose="020F0502020204030204" pitchFamily="34" charset="0"/>
              </a:rPr>
              <a:t>”</a:t>
            </a:r>
            <a:r>
              <a:rPr lang="pt-BR" sz="2600" i="1" dirty="0">
                <a:solidFill>
                  <a:schemeClr val="tx1"/>
                </a:solidFill>
                <a:latin typeface="Calibri" panose="020F0502020204030204" pitchFamily="34" charset="0"/>
              </a:rPr>
              <a:t> </a:t>
            </a:r>
            <a:r>
              <a:rPr lang="pt-PT" sz="2600" dirty="0">
                <a:solidFill>
                  <a:schemeClr val="tx1"/>
                </a:solidFill>
                <a:latin typeface="Calibri" panose="020F0502020204030204" pitchFamily="34" charset="0"/>
              </a:rPr>
              <a:t>abrange as l</a:t>
            </a:r>
            <a:r>
              <a:rPr lang="pt-BR" sz="2600" dirty="0">
                <a:solidFill>
                  <a:schemeClr val="tx1"/>
                </a:solidFill>
                <a:latin typeface="Calibri" panose="020F0502020204030204" pitchFamily="34" charset="0"/>
              </a:rPr>
              <a:t>í</a:t>
            </a:r>
            <a:r>
              <a:rPr lang="pt-PT" sz="2600" dirty="0">
                <a:solidFill>
                  <a:schemeClr val="tx1"/>
                </a:solidFill>
                <a:latin typeface="Calibri" panose="020F0502020204030204" pitchFamily="34" charset="0"/>
              </a:rPr>
              <a:t>nguas faladas e de sinais e outras formas de comunicaçã</a:t>
            </a:r>
            <a:r>
              <a:rPr lang="en-US" sz="2600" dirty="0">
                <a:solidFill>
                  <a:schemeClr val="tx1"/>
                </a:solidFill>
                <a:latin typeface="Calibri" panose="020F0502020204030204" pitchFamily="34" charset="0"/>
              </a:rPr>
              <a:t>o n</a:t>
            </a:r>
            <a:r>
              <a:rPr lang="pt-PT" sz="2600" dirty="0">
                <a:solidFill>
                  <a:schemeClr val="tx1"/>
                </a:solidFill>
                <a:latin typeface="Calibri" panose="020F0502020204030204" pitchFamily="34" charset="0"/>
              </a:rPr>
              <a:t>ão-falada;</a:t>
            </a:r>
            <a:endParaRPr lang="pt-BR" sz="2600" dirty="0">
              <a:solidFill>
                <a:schemeClr val="tx1"/>
              </a:solidFill>
              <a:latin typeface="Calibri" panose="020F0502020204030204" pitchFamily="34" charset="0"/>
            </a:endParaRPr>
          </a:p>
          <a:p>
            <a:pPr marL="0" indent="0" algn="just">
              <a:lnSpc>
                <a:spcPct val="150000"/>
              </a:lnSpc>
              <a:buNone/>
            </a:pPr>
            <a:r>
              <a:rPr lang="de-DE" sz="2600" i="1" dirty="0" smtClean="0">
                <a:solidFill>
                  <a:srgbClr val="FFFF00"/>
                </a:solidFill>
                <a:latin typeface="Calibri" panose="020F0502020204030204" pitchFamily="34" charset="0"/>
              </a:rPr>
              <a:t>“</a:t>
            </a:r>
            <a:r>
              <a:rPr lang="it-IT" sz="2600" i="1" dirty="0">
                <a:solidFill>
                  <a:srgbClr val="FFFF00"/>
                </a:solidFill>
                <a:latin typeface="Calibri" panose="020F0502020204030204" pitchFamily="34" charset="0"/>
              </a:rPr>
              <a:t>Discrimina</a:t>
            </a:r>
            <a:r>
              <a:rPr lang="pt-PT" sz="2600" i="1" dirty="0">
                <a:solidFill>
                  <a:srgbClr val="FFFF00"/>
                </a:solidFill>
                <a:latin typeface="Calibri" panose="020F0502020204030204" pitchFamily="34" charset="0"/>
              </a:rPr>
              <a:t>ção por motivo de defici</a:t>
            </a:r>
            <a:r>
              <a:rPr lang="fr-FR" sz="2600" i="1" dirty="0">
                <a:solidFill>
                  <a:srgbClr val="FFFF00"/>
                </a:solidFill>
                <a:latin typeface="Calibri" panose="020F0502020204030204" pitchFamily="34" charset="0"/>
              </a:rPr>
              <a:t>ê</a:t>
            </a:r>
            <a:r>
              <a:rPr lang="es-ES_tradnl" sz="2600" i="1" dirty="0" err="1">
                <a:solidFill>
                  <a:srgbClr val="FFFF00"/>
                </a:solidFill>
                <a:latin typeface="Calibri" panose="020F0502020204030204" pitchFamily="34" charset="0"/>
              </a:rPr>
              <a:t>ncia</a:t>
            </a:r>
            <a:r>
              <a:rPr lang="pt-BR" sz="2600" i="1" dirty="0">
                <a:solidFill>
                  <a:srgbClr val="FFFF00"/>
                </a:solidFill>
                <a:latin typeface="Calibri" panose="020F0502020204030204" pitchFamily="34" charset="0"/>
              </a:rPr>
              <a:t>” </a:t>
            </a:r>
            <a:r>
              <a:rPr lang="pt-PT" sz="2600" dirty="0">
                <a:solidFill>
                  <a:schemeClr val="tx1"/>
                </a:solidFill>
                <a:latin typeface="Calibri" panose="020F0502020204030204" pitchFamily="34" charset="0"/>
              </a:rPr>
              <a:t>significa qualquer diferenciação, exclusão ou restrição baseada em defici</a:t>
            </a:r>
            <a:r>
              <a:rPr lang="fr-FR" sz="2600" dirty="0">
                <a:solidFill>
                  <a:schemeClr val="tx1"/>
                </a:solidFill>
                <a:latin typeface="Calibri" panose="020F0502020204030204" pitchFamily="34" charset="0"/>
              </a:rPr>
              <a:t>ê</a:t>
            </a:r>
            <a:r>
              <a:rPr lang="pt-PT" sz="2600" dirty="0">
                <a:solidFill>
                  <a:schemeClr val="tx1"/>
                </a:solidFill>
                <a:latin typeface="Calibri" panose="020F0502020204030204" pitchFamily="34" charset="0"/>
              </a:rPr>
              <a:t>ncia, com o prop</a:t>
            </a:r>
            <a:r>
              <a:rPr lang="es-ES_tradnl" sz="2600" dirty="0" err="1">
                <a:solidFill>
                  <a:schemeClr val="tx1"/>
                </a:solidFill>
                <a:latin typeface="Calibri" panose="020F0502020204030204" pitchFamily="34" charset="0"/>
              </a:rPr>
              <a:t>ó</a:t>
            </a:r>
            <a:r>
              <a:rPr lang="pt-PT" sz="2600" dirty="0">
                <a:solidFill>
                  <a:schemeClr val="tx1"/>
                </a:solidFill>
                <a:latin typeface="Calibri" panose="020F0502020204030204" pitchFamily="34" charset="0"/>
              </a:rPr>
              <a:t>sito ou efeito de impedir ou impossibilitar o reconhecimento, o desfrute ou o exerc</a:t>
            </a:r>
            <a:r>
              <a:rPr lang="pt-BR" sz="2600" dirty="0">
                <a:solidFill>
                  <a:schemeClr val="tx1"/>
                </a:solidFill>
                <a:latin typeface="Calibri" panose="020F0502020204030204" pitchFamily="34" charset="0"/>
              </a:rPr>
              <a:t>í</a:t>
            </a:r>
            <a:r>
              <a:rPr lang="pt-PT" sz="2600" dirty="0">
                <a:solidFill>
                  <a:schemeClr val="tx1"/>
                </a:solidFill>
                <a:latin typeface="Calibri" panose="020F0502020204030204" pitchFamily="34" charset="0"/>
              </a:rPr>
              <a:t>cio, em igualdade de oportunidades com as demais pessoas, de todos os direitos humanos e liberdades fundamentais nos </a:t>
            </a:r>
            <a:r>
              <a:rPr lang="pt-BR" sz="2600" dirty="0">
                <a:solidFill>
                  <a:schemeClr val="tx1"/>
                </a:solidFill>
                <a:latin typeface="Calibri" panose="020F0502020204030204" pitchFamily="34" charset="0"/>
              </a:rPr>
              <a:t>â</a:t>
            </a:r>
            <a:r>
              <a:rPr lang="pt-PT" sz="2600" dirty="0">
                <a:solidFill>
                  <a:schemeClr val="tx1"/>
                </a:solidFill>
                <a:latin typeface="Calibri" panose="020F0502020204030204" pitchFamily="34" charset="0"/>
              </a:rPr>
              <a:t>mbitos pol</a:t>
            </a:r>
            <a:r>
              <a:rPr lang="pt-BR" sz="2600" dirty="0">
                <a:solidFill>
                  <a:schemeClr val="tx1"/>
                </a:solidFill>
                <a:latin typeface="Calibri" panose="020F0502020204030204" pitchFamily="34" charset="0"/>
              </a:rPr>
              <a:t>í</a:t>
            </a:r>
            <a:r>
              <a:rPr lang="it-IT" sz="2600" dirty="0">
                <a:solidFill>
                  <a:schemeClr val="tx1"/>
                </a:solidFill>
                <a:latin typeface="Calibri" panose="020F0502020204030204" pitchFamily="34" charset="0"/>
              </a:rPr>
              <a:t>tico, econ</a:t>
            </a:r>
            <a:r>
              <a:rPr lang="pt-BR" sz="2600" dirty="0">
                <a:solidFill>
                  <a:schemeClr val="tx1"/>
                </a:solidFill>
                <a:latin typeface="Calibri" panose="020F0502020204030204" pitchFamily="34" charset="0"/>
              </a:rPr>
              <a:t>ô</a:t>
            </a:r>
            <a:r>
              <a:rPr lang="pt-PT" sz="2600" dirty="0">
                <a:solidFill>
                  <a:schemeClr val="tx1"/>
                </a:solidFill>
                <a:latin typeface="Calibri" panose="020F0502020204030204" pitchFamily="34" charset="0"/>
              </a:rPr>
              <a:t>mico, social, cultural, civil ou qualquer outro. Abrange todas as formas de discriminação, inclusive a recusa de adaptaçã</a:t>
            </a:r>
            <a:r>
              <a:rPr lang="pt-BR" sz="2600" dirty="0">
                <a:solidFill>
                  <a:schemeClr val="tx1"/>
                </a:solidFill>
                <a:latin typeface="Calibri" panose="020F0502020204030204" pitchFamily="34" charset="0"/>
              </a:rPr>
              <a:t>o </a:t>
            </a:r>
            <a:r>
              <a:rPr lang="pt-BR" sz="2600" dirty="0" err="1">
                <a:solidFill>
                  <a:schemeClr val="tx1"/>
                </a:solidFill>
                <a:latin typeface="Calibri" panose="020F0502020204030204" pitchFamily="34" charset="0"/>
              </a:rPr>
              <a:t>razoá</a:t>
            </a:r>
            <a:r>
              <a:rPr lang="pt-PT" sz="2600" dirty="0">
                <a:solidFill>
                  <a:schemeClr val="tx1"/>
                </a:solidFill>
                <a:latin typeface="Calibri" panose="020F0502020204030204" pitchFamily="34" charset="0"/>
              </a:rPr>
              <a:t>vel;</a:t>
            </a:r>
            <a:endParaRPr lang="pt-BR" sz="2600" dirty="0">
              <a:solidFill>
                <a:schemeClr val="tx1"/>
              </a:solidFill>
              <a:latin typeface="Calibri" panose="020F0502020204030204" pitchFamily="34" charset="0"/>
            </a:endParaRPr>
          </a:p>
          <a:p>
            <a:pPr marL="0" indent="0" algn="just">
              <a:lnSpc>
                <a:spcPct val="150000"/>
              </a:lnSpc>
              <a:buNone/>
            </a:pPr>
            <a:r>
              <a:rPr lang="en-US" sz="2600" dirty="0">
                <a:solidFill>
                  <a:schemeClr val="tx1"/>
                </a:solidFill>
                <a:latin typeface="Calibri" panose="020F0502020204030204" pitchFamily="34" charset="0"/>
              </a:rPr>
              <a:t> </a:t>
            </a:r>
            <a:endParaRPr lang="pt-BR" sz="26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1320149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p:tmAbs val="0"/>
                                  </p:iterate>
                                  <p:childTnLst>
                                    <p:set>
                                      <p:cBhvr>
                                        <p:cTn id="10" fill="hold"/>
                                        <p:tgtEl>
                                          <p:spTgt spid="1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p:tmAbs val="0"/>
                                  </p:iterate>
                                  <p:childTnLst>
                                    <p:set>
                                      <p:cBhvr>
                                        <p:cTn id="14" fill="hold"/>
                                        <p:tgtEl>
                                          <p:spTgt spid="1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build="p" advAuto="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a:spLocks noGrp="1"/>
          </p:cNvSpPr>
          <p:nvPr>
            <p:ph type="body" idx="1"/>
          </p:nvPr>
        </p:nvSpPr>
        <p:spPr>
          <a:xfrm>
            <a:off x="431073" y="3618411"/>
            <a:ext cx="11260183" cy="1867989"/>
          </a:xfrm>
          <a:prstGeom prst="rect">
            <a:avLst/>
          </a:prstGeom>
        </p:spPr>
        <p:txBody>
          <a:bodyPr vert="horz" lIns="0" tIns="0" rIns="0" bIns="0" rtlCol="0" anchor="ctr">
            <a:noAutofit/>
          </a:bodyPr>
          <a:lstStyle/>
          <a:p>
            <a:pPr marL="0" indent="0" algn="just">
              <a:lnSpc>
                <a:spcPct val="150000"/>
              </a:lnSpc>
              <a:buNone/>
            </a:pPr>
            <a:r>
              <a:rPr lang="de-DE" sz="2200" i="1" dirty="0">
                <a:solidFill>
                  <a:srgbClr val="FFFF00"/>
                </a:solidFill>
                <a:latin typeface="Calibri" panose="020F0502020204030204" pitchFamily="34" charset="0"/>
              </a:rPr>
              <a:t>“</a:t>
            </a:r>
            <a:r>
              <a:rPr lang="pt-PT" sz="2200" i="1" dirty="0">
                <a:solidFill>
                  <a:srgbClr val="FFFF00"/>
                </a:solidFill>
                <a:latin typeface="Calibri" panose="020F0502020204030204" pitchFamily="34" charset="0"/>
              </a:rPr>
              <a:t>Adaptaçã</a:t>
            </a:r>
            <a:r>
              <a:rPr lang="pt-BR" sz="2200" i="1" dirty="0">
                <a:solidFill>
                  <a:srgbClr val="FFFF00"/>
                </a:solidFill>
                <a:latin typeface="Calibri" panose="020F0502020204030204" pitchFamily="34" charset="0"/>
              </a:rPr>
              <a:t>o razoável” </a:t>
            </a:r>
            <a:r>
              <a:rPr lang="pt-PT" sz="2200" dirty="0">
                <a:solidFill>
                  <a:schemeClr val="tx1"/>
                </a:solidFill>
                <a:latin typeface="Calibri" panose="020F0502020204030204" pitchFamily="34" charset="0"/>
              </a:rPr>
              <a:t>significa as modificações e os ajustes necess</a:t>
            </a:r>
            <a:r>
              <a:rPr lang="pt-BR" sz="2200" dirty="0">
                <a:solidFill>
                  <a:schemeClr val="tx1"/>
                </a:solidFill>
                <a:latin typeface="Calibri" panose="020F0502020204030204" pitchFamily="34" charset="0"/>
              </a:rPr>
              <a:t>á</a:t>
            </a:r>
            <a:r>
              <a:rPr lang="pt-PT" sz="2200" dirty="0">
                <a:solidFill>
                  <a:schemeClr val="tx1"/>
                </a:solidFill>
                <a:latin typeface="Calibri" panose="020F0502020204030204" pitchFamily="34" charset="0"/>
              </a:rPr>
              <a:t>rios e adequados que não acarretem </a:t>
            </a:r>
            <a:r>
              <a:rPr lang="pt-BR" sz="2200" dirty="0">
                <a:solidFill>
                  <a:schemeClr val="tx1"/>
                </a:solidFill>
                <a:latin typeface="Calibri" panose="020F0502020204030204" pitchFamily="34" charset="0"/>
              </a:rPr>
              <a:t>ô</a:t>
            </a:r>
            <a:r>
              <a:rPr lang="pt-PT" sz="2200" dirty="0">
                <a:solidFill>
                  <a:schemeClr val="tx1"/>
                </a:solidFill>
                <a:latin typeface="Calibri" panose="020F0502020204030204" pitchFamily="34" charset="0"/>
              </a:rPr>
              <a:t>nus desproporcional ou indevido, quando requeridos em cada caso, a fim de assegurar que as pessoas com defici</a:t>
            </a:r>
            <a:r>
              <a:rPr lang="fr-FR" sz="2200" dirty="0">
                <a:solidFill>
                  <a:schemeClr val="tx1"/>
                </a:solidFill>
                <a:latin typeface="Calibri" panose="020F0502020204030204" pitchFamily="34" charset="0"/>
              </a:rPr>
              <a:t>ê</a:t>
            </a:r>
            <a:r>
              <a:rPr lang="pt-PT" sz="2200" dirty="0">
                <a:solidFill>
                  <a:schemeClr val="tx1"/>
                </a:solidFill>
                <a:latin typeface="Calibri" panose="020F0502020204030204" pitchFamily="34" charset="0"/>
              </a:rPr>
              <a:t>ncia possam gozar ou exercer, em igualdade de oportunidades com as demais pessoas, todos os direitos humanos e liberdades fundamentais</a:t>
            </a:r>
            <a:r>
              <a:rPr lang="pt-PT" sz="2200" dirty="0" smtClean="0">
                <a:solidFill>
                  <a:schemeClr val="tx1"/>
                </a:solidFill>
                <a:latin typeface="Calibri" panose="020F0502020204030204" pitchFamily="34" charset="0"/>
              </a:rPr>
              <a:t>;</a:t>
            </a:r>
          </a:p>
          <a:p>
            <a:pPr marL="0" indent="0" algn="just">
              <a:lnSpc>
                <a:spcPct val="150000"/>
              </a:lnSpc>
              <a:buNone/>
            </a:pPr>
            <a:endParaRPr lang="pt-PT" sz="2400" dirty="0">
              <a:solidFill>
                <a:schemeClr val="tx1"/>
              </a:solidFill>
              <a:latin typeface="Calibri" panose="020F0502020204030204" pitchFamily="34" charset="0"/>
            </a:endParaRPr>
          </a:p>
          <a:p>
            <a:pPr marL="0" indent="0" algn="just">
              <a:lnSpc>
                <a:spcPct val="150000"/>
              </a:lnSpc>
              <a:buNone/>
            </a:pPr>
            <a:r>
              <a:rPr lang="pt-PT" sz="2200" i="1" dirty="0" smtClean="0">
                <a:solidFill>
                  <a:srgbClr val="FFFF00"/>
                </a:solidFill>
                <a:latin typeface="Calibri" panose="020F0502020204030204" pitchFamily="34" charset="0"/>
              </a:rPr>
              <a:t>“Acessibilidade”</a:t>
            </a:r>
            <a:r>
              <a:rPr lang="pt-PT" sz="2200" dirty="0" smtClean="0">
                <a:solidFill>
                  <a:schemeClr val="tx1"/>
                </a:solidFill>
                <a:latin typeface="Calibri" panose="020F0502020204030204" pitchFamily="34" charset="0"/>
              </a:rPr>
              <a:t> </a:t>
            </a:r>
            <a:r>
              <a:rPr lang="pt-PT" sz="2200" dirty="0">
                <a:solidFill>
                  <a:schemeClr val="tx1"/>
                </a:solidFill>
                <a:latin typeface="Calibri" panose="020F0502020204030204" pitchFamily="34" charset="0"/>
              </a:rPr>
              <a:t>possibilidade e condição de alcance para utilização, com segurança e autonomia, de espaços, mobili</a:t>
            </a:r>
            <a:r>
              <a:rPr lang="en-US" sz="2200" dirty="0">
                <a:solidFill>
                  <a:schemeClr val="tx1"/>
                </a:solidFill>
                <a:latin typeface="Calibri" panose="020F0502020204030204" pitchFamily="34" charset="0"/>
              </a:rPr>
              <a:t>á</a:t>
            </a:r>
            <a:r>
              <a:rPr lang="pt-PT" sz="2200" dirty="0">
                <a:solidFill>
                  <a:schemeClr val="tx1"/>
                </a:solidFill>
                <a:latin typeface="Calibri" panose="020F0502020204030204" pitchFamily="34" charset="0"/>
              </a:rPr>
              <a:t>rios, equipamentos urbanos, edificaçõ</a:t>
            </a:r>
            <a:r>
              <a:rPr lang="es-ES_tradnl" sz="2200" dirty="0">
                <a:solidFill>
                  <a:schemeClr val="tx1"/>
                </a:solidFill>
                <a:latin typeface="Calibri" panose="020F0502020204030204" pitchFamily="34" charset="0"/>
              </a:rPr>
              <a:t>es, transportes, informa</a:t>
            </a:r>
            <a:r>
              <a:rPr lang="pt-PT" sz="2200" dirty="0">
                <a:solidFill>
                  <a:schemeClr val="tx1"/>
                </a:solidFill>
                <a:latin typeface="Calibri" panose="020F0502020204030204" pitchFamily="34" charset="0"/>
              </a:rPr>
              <a:t>çã</a:t>
            </a:r>
            <a:r>
              <a:rPr lang="it-IT" sz="2200" dirty="0">
                <a:solidFill>
                  <a:schemeClr val="tx1"/>
                </a:solidFill>
                <a:latin typeface="Calibri" panose="020F0502020204030204" pitchFamily="34" charset="0"/>
              </a:rPr>
              <a:t>o e comunica</a:t>
            </a:r>
            <a:r>
              <a:rPr lang="pt-PT" sz="2200" dirty="0">
                <a:solidFill>
                  <a:schemeClr val="tx1"/>
                </a:solidFill>
                <a:latin typeface="Calibri" panose="020F0502020204030204" pitchFamily="34" charset="0"/>
              </a:rPr>
              <a:t>ção, inclusive seus sistemas e tecnologias, bem como de outros serviços e instalações abertos ao p</a:t>
            </a:r>
            <a:r>
              <a:rPr lang="en-US" sz="2200" dirty="0">
                <a:solidFill>
                  <a:schemeClr val="tx1"/>
                </a:solidFill>
                <a:latin typeface="Calibri" panose="020F0502020204030204" pitchFamily="34" charset="0"/>
              </a:rPr>
              <a:t>ú</a:t>
            </a:r>
            <a:r>
              <a:rPr lang="es-ES_tradnl" sz="2200" dirty="0" err="1">
                <a:solidFill>
                  <a:schemeClr val="tx1"/>
                </a:solidFill>
                <a:latin typeface="Calibri" panose="020F0502020204030204" pitchFamily="34" charset="0"/>
              </a:rPr>
              <a:t>blico</a:t>
            </a:r>
            <a:r>
              <a:rPr lang="es-ES_tradnl" sz="2200" dirty="0">
                <a:solidFill>
                  <a:schemeClr val="tx1"/>
                </a:solidFill>
                <a:latin typeface="Calibri" panose="020F0502020204030204" pitchFamily="34" charset="0"/>
              </a:rPr>
              <a:t>, de uso p</a:t>
            </a:r>
            <a:r>
              <a:rPr lang="en-US" sz="2200" dirty="0">
                <a:solidFill>
                  <a:schemeClr val="tx1"/>
                </a:solidFill>
                <a:latin typeface="Calibri" panose="020F0502020204030204" pitchFamily="34" charset="0"/>
              </a:rPr>
              <a:t>ú</a:t>
            </a:r>
            <a:r>
              <a:rPr lang="pt-PT" sz="2200" dirty="0">
                <a:solidFill>
                  <a:schemeClr val="tx1"/>
                </a:solidFill>
                <a:latin typeface="Calibri" panose="020F0502020204030204" pitchFamily="34" charset="0"/>
              </a:rPr>
              <a:t>blico ou privados de uso coletivo, tanto na zona urbana como na rural, por pessoa com defici</a:t>
            </a:r>
            <a:r>
              <a:rPr lang="fr-FR" sz="2200" dirty="0">
                <a:solidFill>
                  <a:schemeClr val="tx1"/>
                </a:solidFill>
                <a:latin typeface="Calibri" panose="020F0502020204030204" pitchFamily="34" charset="0"/>
              </a:rPr>
              <a:t>ê</a:t>
            </a:r>
            <a:r>
              <a:rPr lang="pt-PT" sz="2200" dirty="0">
                <a:solidFill>
                  <a:schemeClr val="tx1"/>
                </a:solidFill>
                <a:latin typeface="Calibri" panose="020F0502020204030204" pitchFamily="34" charset="0"/>
              </a:rPr>
              <a:t>ncia ou com mobilidade reduzida;</a:t>
            </a:r>
            <a:endParaRPr lang="pt-PT" sz="2200" dirty="0" smtClean="0">
              <a:solidFill>
                <a:schemeClr val="tx1"/>
              </a:solidFill>
              <a:latin typeface="Calibri" panose="020F0502020204030204" pitchFamily="34" charset="0"/>
            </a:endParaRPr>
          </a:p>
          <a:p>
            <a:pPr marL="0" indent="0" algn="just">
              <a:buNone/>
            </a:pPr>
            <a:endParaRPr lang="pt-PT" sz="2600" dirty="0">
              <a:solidFill>
                <a:schemeClr val="tx1"/>
              </a:solidFill>
              <a:latin typeface="Calibri" panose="020F0502020204030204" pitchFamily="34" charset="0"/>
            </a:endParaRPr>
          </a:p>
          <a:p>
            <a:pPr marL="0" indent="0" algn="just">
              <a:buNone/>
            </a:pPr>
            <a:endParaRPr lang="pt-BR" sz="2600" dirty="0">
              <a:solidFill>
                <a:schemeClr val="tx1"/>
              </a:solidFill>
              <a:latin typeface="Calibri" panose="020F0502020204030204" pitchFamily="34" charset="0"/>
            </a:endParaRPr>
          </a:p>
          <a:p>
            <a:pPr marL="0" indent="0" algn="just">
              <a:lnSpc>
                <a:spcPct val="150000"/>
              </a:lnSpc>
              <a:buNone/>
            </a:pPr>
            <a:r>
              <a:rPr lang="en-US" sz="2600" dirty="0">
                <a:solidFill>
                  <a:schemeClr val="tx1"/>
                </a:solidFill>
                <a:latin typeface="Calibri" panose="020F0502020204030204" pitchFamily="34" charset="0"/>
              </a:rPr>
              <a:t> </a:t>
            </a:r>
            <a:endParaRPr lang="pt-BR" sz="26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9379700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07">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107">
                                            <p:txEl>
                                              <p:pRg st="2" end="2"/>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iterate>
                                    <p:tmAbs val="0"/>
                                  </p:iterate>
                                  <p:childTnLst>
                                    <p:set>
                                      <p:cBhvr>
                                        <p:cTn id="13" fill="hold"/>
                                        <p:tgtEl>
                                          <p:spTgt spid="1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build="p" advAuto="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a:spLocks noGrp="1"/>
          </p:cNvSpPr>
          <p:nvPr>
            <p:ph type="body" idx="1"/>
          </p:nvPr>
        </p:nvSpPr>
        <p:spPr>
          <a:xfrm>
            <a:off x="378821" y="2965274"/>
            <a:ext cx="11260183" cy="1867989"/>
          </a:xfrm>
          <a:prstGeom prst="rect">
            <a:avLst/>
          </a:prstGeom>
        </p:spPr>
        <p:txBody>
          <a:bodyPr vert="horz" lIns="0" tIns="0" rIns="0" bIns="0" rtlCol="0" anchor="ctr">
            <a:noAutofit/>
          </a:bodyPr>
          <a:lstStyle/>
          <a:p>
            <a:pPr marL="0" indent="0" algn="just">
              <a:lnSpc>
                <a:spcPct val="150000"/>
              </a:lnSpc>
              <a:buNone/>
            </a:pPr>
            <a:r>
              <a:rPr lang="de-DE" sz="2200" i="1" dirty="0">
                <a:solidFill>
                  <a:srgbClr val="FFFF00"/>
                </a:solidFill>
                <a:latin typeface="Calibri" panose="020F0502020204030204" pitchFamily="34" charset="0"/>
              </a:rPr>
              <a:t>“</a:t>
            </a:r>
            <a:r>
              <a:rPr lang="pt-PT" sz="2200" i="1" dirty="0">
                <a:solidFill>
                  <a:srgbClr val="FFFF00"/>
                </a:solidFill>
                <a:latin typeface="Calibri" panose="020F0502020204030204" pitchFamily="34" charset="0"/>
              </a:rPr>
              <a:t>Desenho universal</a:t>
            </a:r>
            <a:r>
              <a:rPr lang="pt-BR" sz="2200" i="1" dirty="0">
                <a:solidFill>
                  <a:srgbClr val="FFFF00"/>
                </a:solidFill>
                <a:latin typeface="Calibri" panose="020F0502020204030204" pitchFamily="34" charset="0"/>
              </a:rPr>
              <a:t>” </a:t>
            </a:r>
            <a:r>
              <a:rPr lang="pt-PT" sz="2200" dirty="0">
                <a:solidFill>
                  <a:schemeClr val="tx1"/>
                </a:solidFill>
                <a:latin typeface="Calibri" panose="020F0502020204030204" pitchFamily="34" charset="0"/>
              </a:rPr>
              <a:t>significa a concepção de produtos, ambientes, programas e serviços a serem usados, na maior medida poss</a:t>
            </a:r>
            <a:r>
              <a:rPr lang="pt-BR" sz="2200" dirty="0">
                <a:solidFill>
                  <a:schemeClr val="tx1"/>
                </a:solidFill>
                <a:latin typeface="Calibri" panose="020F0502020204030204" pitchFamily="34" charset="0"/>
              </a:rPr>
              <a:t>í</a:t>
            </a:r>
            <a:r>
              <a:rPr lang="pt-PT" sz="2200" dirty="0">
                <a:solidFill>
                  <a:schemeClr val="tx1"/>
                </a:solidFill>
                <a:latin typeface="Calibri" panose="020F0502020204030204" pitchFamily="34" charset="0"/>
              </a:rPr>
              <a:t>vel, por todas as pessoas, sem necessidade de adaptação ou projeto espec</a:t>
            </a:r>
            <a:r>
              <a:rPr lang="pt-BR" sz="2200" dirty="0">
                <a:solidFill>
                  <a:schemeClr val="tx1"/>
                </a:solidFill>
                <a:latin typeface="Calibri" panose="020F0502020204030204" pitchFamily="34" charset="0"/>
              </a:rPr>
              <a:t>í</a:t>
            </a:r>
            <a:r>
              <a:rPr lang="pt-PT" sz="2200" dirty="0">
                <a:solidFill>
                  <a:schemeClr val="tx1"/>
                </a:solidFill>
                <a:latin typeface="Calibri" panose="020F0502020204030204" pitchFamily="34" charset="0"/>
              </a:rPr>
              <a:t>fico. O </a:t>
            </a:r>
            <a:r>
              <a:rPr lang="de-DE" sz="2200" dirty="0">
                <a:solidFill>
                  <a:schemeClr val="tx1"/>
                </a:solidFill>
                <a:latin typeface="Calibri" panose="020F0502020204030204" pitchFamily="34" charset="0"/>
              </a:rPr>
              <a:t>“</a:t>
            </a:r>
            <a:r>
              <a:rPr lang="pt-PT" sz="2200" dirty="0">
                <a:solidFill>
                  <a:schemeClr val="tx1"/>
                </a:solidFill>
                <a:latin typeface="Calibri" panose="020F0502020204030204" pitchFamily="34" charset="0"/>
              </a:rPr>
              <a:t>desenho universal</a:t>
            </a:r>
            <a:r>
              <a:rPr lang="pt-BR" sz="2200" dirty="0">
                <a:solidFill>
                  <a:schemeClr val="tx1"/>
                </a:solidFill>
                <a:latin typeface="Calibri" panose="020F0502020204030204" pitchFamily="34" charset="0"/>
              </a:rPr>
              <a:t>” n</a:t>
            </a:r>
            <a:r>
              <a:rPr lang="pt-PT" sz="2200" dirty="0">
                <a:solidFill>
                  <a:schemeClr val="tx1"/>
                </a:solidFill>
                <a:latin typeface="Calibri" panose="020F0502020204030204" pitchFamily="34" charset="0"/>
              </a:rPr>
              <a:t>ão excluir</a:t>
            </a:r>
            <a:r>
              <a:rPr lang="pt-BR" sz="2200" dirty="0">
                <a:solidFill>
                  <a:schemeClr val="tx1"/>
                </a:solidFill>
                <a:latin typeface="Calibri" panose="020F0502020204030204" pitchFamily="34" charset="0"/>
              </a:rPr>
              <a:t>á </a:t>
            </a:r>
            <a:r>
              <a:rPr lang="pt-PT" sz="2200" dirty="0">
                <a:solidFill>
                  <a:schemeClr val="tx1"/>
                </a:solidFill>
                <a:latin typeface="Calibri" panose="020F0502020204030204" pitchFamily="34" charset="0"/>
              </a:rPr>
              <a:t>as ajudas t</a:t>
            </a:r>
            <a:r>
              <a:rPr lang="fr-FR" sz="2200" dirty="0">
                <a:solidFill>
                  <a:schemeClr val="tx1"/>
                </a:solidFill>
                <a:latin typeface="Calibri" panose="020F0502020204030204" pitchFamily="34" charset="0"/>
              </a:rPr>
              <a:t>é</a:t>
            </a:r>
            <a:r>
              <a:rPr lang="pt-PT" sz="2200" dirty="0">
                <a:solidFill>
                  <a:schemeClr val="tx1"/>
                </a:solidFill>
                <a:latin typeface="Calibri" panose="020F0502020204030204" pitchFamily="34" charset="0"/>
              </a:rPr>
              <a:t>cnicas para grupos espec</a:t>
            </a:r>
            <a:r>
              <a:rPr lang="pt-BR" sz="2200" dirty="0">
                <a:solidFill>
                  <a:schemeClr val="tx1"/>
                </a:solidFill>
                <a:latin typeface="Calibri" panose="020F0502020204030204" pitchFamily="34" charset="0"/>
              </a:rPr>
              <a:t>í</a:t>
            </a:r>
            <a:r>
              <a:rPr lang="pt-PT" sz="2200" dirty="0">
                <a:solidFill>
                  <a:schemeClr val="tx1"/>
                </a:solidFill>
                <a:latin typeface="Calibri" panose="020F0502020204030204" pitchFamily="34" charset="0"/>
              </a:rPr>
              <a:t>ficos de pessoas com defici</a:t>
            </a:r>
            <a:r>
              <a:rPr lang="fr-FR" sz="2200" dirty="0">
                <a:solidFill>
                  <a:schemeClr val="tx1"/>
                </a:solidFill>
                <a:latin typeface="Calibri" panose="020F0502020204030204" pitchFamily="34" charset="0"/>
              </a:rPr>
              <a:t>ê</a:t>
            </a:r>
            <a:r>
              <a:rPr lang="pt-PT" sz="2200" dirty="0">
                <a:solidFill>
                  <a:schemeClr val="tx1"/>
                </a:solidFill>
                <a:latin typeface="Calibri" panose="020F0502020204030204" pitchFamily="34" charset="0"/>
              </a:rPr>
              <a:t>ncia, quando necess</a:t>
            </a:r>
            <a:r>
              <a:rPr lang="pt-BR" sz="2200" dirty="0">
                <a:solidFill>
                  <a:schemeClr val="tx1"/>
                </a:solidFill>
                <a:latin typeface="Calibri" panose="020F0502020204030204" pitchFamily="34" charset="0"/>
              </a:rPr>
              <a:t>á</a:t>
            </a:r>
            <a:r>
              <a:rPr lang="pt-PT" sz="2200" dirty="0">
                <a:solidFill>
                  <a:schemeClr val="tx1"/>
                </a:solidFill>
                <a:latin typeface="Calibri" panose="020F0502020204030204" pitchFamily="34" charset="0"/>
              </a:rPr>
              <a:t>rias.</a:t>
            </a:r>
            <a:r>
              <a:rPr lang="pt-BR" sz="2200" dirty="0">
                <a:solidFill>
                  <a:schemeClr val="tx1"/>
                </a:solidFill>
                <a:latin typeface="Calibri" panose="020F0502020204030204" pitchFamily="34" charset="0"/>
              </a:rPr>
              <a:t>  </a:t>
            </a:r>
            <a:r>
              <a:rPr lang="pt-PT" sz="2200" dirty="0">
                <a:solidFill>
                  <a:schemeClr val="tx1"/>
                </a:solidFill>
                <a:latin typeface="Calibri" panose="020F0502020204030204" pitchFamily="34" charset="0"/>
              </a:rPr>
              <a:t>- tecnologia assistiva ou ajuda t</a:t>
            </a:r>
            <a:r>
              <a:rPr lang="fr-FR" sz="2200" dirty="0">
                <a:solidFill>
                  <a:schemeClr val="tx1"/>
                </a:solidFill>
                <a:latin typeface="Calibri" panose="020F0502020204030204" pitchFamily="34" charset="0"/>
              </a:rPr>
              <a:t>é</a:t>
            </a:r>
            <a:r>
              <a:rPr lang="pt-PT" sz="2200" dirty="0">
                <a:solidFill>
                  <a:schemeClr val="tx1"/>
                </a:solidFill>
                <a:latin typeface="Calibri" panose="020F0502020204030204" pitchFamily="34" charset="0"/>
              </a:rPr>
              <a:t>cnica: produtos, equipamentos, dispositivos, recursos, metodologias, estrat</a:t>
            </a:r>
            <a:r>
              <a:rPr lang="fr-FR" sz="2200" dirty="0">
                <a:solidFill>
                  <a:schemeClr val="tx1"/>
                </a:solidFill>
                <a:latin typeface="Calibri" panose="020F0502020204030204" pitchFamily="34" charset="0"/>
              </a:rPr>
              <a:t>é</a:t>
            </a:r>
            <a:r>
              <a:rPr lang="pt-PT" sz="2200" dirty="0">
                <a:solidFill>
                  <a:schemeClr val="tx1"/>
                </a:solidFill>
                <a:latin typeface="Calibri" panose="020F0502020204030204" pitchFamily="34" charset="0"/>
              </a:rPr>
              <a:t>gias, pr</a:t>
            </a:r>
            <a:r>
              <a:rPr lang="pt-BR" sz="2200" dirty="0">
                <a:solidFill>
                  <a:schemeClr val="tx1"/>
                </a:solidFill>
                <a:latin typeface="Calibri" panose="020F0502020204030204" pitchFamily="34" charset="0"/>
              </a:rPr>
              <a:t>á</a:t>
            </a:r>
            <a:r>
              <a:rPr lang="pt-PT" sz="2200" dirty="0">
                <a:solidFill>
                  <a:schemeClr val="tx1"/>
                </a:solidFill>
                <a:latin typeface="Calibri" panose="020F0502020204030204" pitchFamily="34" charset="0"/>
              </a:rPr>
              <a:t>ticas e serviços que objetivem promover a funcionalidade, relacionada </a:t>
            </a:r>
            <a:r>
              <a:rPr lang="fr-FR" sz="2200" dirty="0">
                <a:solidFill>
                  <a:schemeClr val="tx1"/>
                </a:solidFill>
                <a:latin typeface="Calibri" panose="020F0502020204030204" pitchFamily="34" charset="0"/>
              </a:rPr>
              <a:t>à </a:t>
            </a:r>
            <a:r>
              <a:rPr lang="pt-PT" sz="2200" dirty="0">
                <a:solidFill>
                  <a:schemeClr val="tx1"/>
                </a:solidFill>
                <a:latin typeface="Calibri" panose="020F0502020204030204" pitchFamily="34" charset="0"/>
              </a:rPr>
              <a:t>atividade e </a:t>
            </a:r>
            <a:r>
              <a:rPr lang="fr-FR" sz="2200" dirty="0">
                <a:solidFill>
                  <a:schemeClr val="tx1"/>
                </a:solidFill>
                <a:latin typeface="Calibri" panose="020F0502020204030204" pitchFamily="34" charset="0"/>
              </a:rPr>
              <a:t>à participa</a:t>
            </a:r>
            <a:r>
              <a:rPr lang="pt-PT" sz="2200" dirty="0">
                <a:solidFill>
                  <a:schemeClr val="tx1"/>
                </a:solidFill>
                <a:latin typeface="Calibri" panose="020F0502020204030204" pitchFamily="34" charset="0"/>
              </a:rPr>
              <a:t>ção da pessoa com defici</a:t>
            </a:r>
            <a:r>
              <a:rPr lang="fr-FR" sz="2200" dirty="0">
                <a:solidFill>
                  <a:schemeClr val="tx1"/>
                </a:solidFill>
                <a:latin typeface="Calibri" panose="020F0502020204030204" pitchFamily="34" charset="0"/>
              </a:rPr>
              <a:t>ê</a:t>
            </a:r>
            <a:r>
              <a:rPr lang="pt-PT" sz="2200" dirty="0">
                <a:solidFill>
                  <a:schemeClr val="tx1"/>
                </a:solidFill>
                <a:latin typeface="Calibri" panose="020F0502020204030204" pitchFamily="34" charset="0"/>
              </a:rPr>
              <a:t>ncia ou com mobilidade reduzida, visando </a:t>
            </a:r>
            <a:r>
              <a:rPr lang="fr-FR" sz="2200" dirty="0">
                <a:solidFill>
                  <a:schemeClr val="tx1"/>
                </a:solidFill>
                <a:latin typeface="Calibri" panose="020F0502020204030204" pitchFamily="34" charset="0"/>
              </a:rPr>
              <a:t>à </a:t>
            </a:r>
            <a:r>
              <a:rPr lang="pt-PT" sz="2200" dirty="0">
                <a:solidFill>
                  <a:schemeClr val="tx1"/>
                </a:solidFill>
                <a:latin typeface="Calibri" panose="020F0502020204030204" pitchFamily="34" charset="0"/>
              </a:rPr>
              <a:t>sua autonomia, independ</a:t>
            </a:r>
            <a:r>
              <a:rPr lang="fr-FR" sz="2200" dirty="0">
                <a:solidFill>
                  <a:schemeClr val="tx1"/>
                </a:solidFill>
                <a:latin typeface="Calibri" panose="020F0502020204030204" pitchFamily="34" charset="0"/>
              </a:rPr>
              <a:t>ê</a:t>
            </a:r>
            <a:r>
              <a:rPr lang="pt-PT" sz="2200" dirty="0">
                <a:solidFill>
                  <a:schemeClr val="tx1"/>
                </a:solidFill>
                <a:latin typeface="Calibri" panose="020F0502020204030204" pitchFamily="34" charset="0"/>
              </a:rPr>
              <a:t>ncia, qualidade de vida e inclusão social</a:t>
            </a:r>
            <a:r>
              <a:rPr lang="pt-PT" sz="2200" dirty="0" smtClean="0">
                <a:solidFill>
                  <a:schemeClr val="tx1"/>
                </a:solidFill>
                <a:latin typeface="Calibri" panose="020F0502020204030204" pitchFamily="34" charset="0"/>
              </a:rPr>
              <a:t>;</a:t>
            </a:r>
            <a:endParaRPr lang="pt-BR" sz="2200" dirty="0">
              <a:solidFill>
                <a:schemeClr val="tx1"/>
              </a:solidFill>
              <a:latin typeface="Calibri" panose="020F0502020204030204" pitchFamily="34" charset="0"/>
            </a:endParaRPr>
          </a:p>
          <a:p>
            <a:pPr marL="0" indent="0" algn="just">
              <a:lnSpc>
                <a:spcPct val="150000"/>
              </a:lnSpc>
              <a:buNone/>
            </a:pPr>
            <a:r>
              <a:rPr lang="pt-PT" sz="2200" i="1" dirty="0" smtClean="0">
                <a:solidFill>
                  <a:srgbClr val="FFFF00"/>
                </a:solidFill>
                <a:latin typeface="Calibri" panose="020F0502020204030204" pitchFamily="34" charset="0"/>
              </a:rPr>
              <a:t>“Barreiras”</a:t>
            </a:r>
            <a:r>
              <a:rPr lang="pt-PT" sz="2200" dirty="0">
                <a:solidFill>
                  <a:schemeClr val="tx1"/>
                </a:solidFill>
                <a:latin typeface="Calibri" panose="020F0502020204030204" pitchFamily="34" charset="0"/>
              </a:rPr>
              <a:t> </a:t>
            </a:r>
            <a:r>
              <a:rPr lang="pt-PT" sz="2200" dirty="0" smtClean="0">
                <a:solidFill>
                  <a:schemeClr val="tx1"/>
                </a:solidFill>
                <a:latin typeface="Calibri" panose="020F0502020204030204" pitchFamily="34" charset="0"/>
              </a:rPr>
              <a:t>qualquer </a:t>
            </a:r>
            <a:r>
              <a:rPr lang="pt-PT" sz="2200" dirty="0">
                <a:solidFill>
                  <a:schemeClr val="tx1"/>
                </a:solidFill>
                <a:latin typeface="Calibri" panose="020F0502020204030204" pitchFamily="34" charset="0"/>
              </a:rPr>
              <a:t>entrave, obst</a:t>
            </a:r>
            <a:r>
              <a:rPr lang="en-US" sz="2200" dirty="0">
                <a:solidFill>
                  <a:schemeClr val="tx1"/>
                </a:solidFill>
                <a:latin typeface="Calibri" panose="020F0502020204030204" pitchFamily="34" charset="0"/>
              </a:rPr>
              <a:t>á</a:t>
            </a:r>
            <a:r>
              <a:rPr lang="pt-PT" sz="2200" dirty="0">
                <a:solidFill>
                  <a:schemeClr val="tx1"/>
                </a:solidFill>
                <a:latin typeface="Calibri" panose="020F0502020204030204" pitchFamily="34" charset="0"/>
              </a:rPr>
              <a:t>culo, atitude ou comportamento que limite ou impeça a participação social da pessoa, bem como o gozo, a fruição e o exerc</a:t>
            </a:r>
            <a:r>
              <a:rPr lang="en-US" sz="2200" dirty="0">
                <a:solidFill>
                  <a:schemeClr val="tx1"/>
                </a:solidFill>
                <a:latin typeface="Calibri" panose="020F0502020204030204" pitchFamily="34" charset="0"/>
              </a:rPr>
              <a:t>í</a:t>
            </a:r>
            <a:r>
              <a:rPr lang="pt-PT" sz="2200" dirty="0">
                <a:solidFill>
                  <a:schemeClr val="tx1"/>
                </a:solidFill>
                <a:latin typeface="Calibri" panose="020F0502020204030204" pitchFamily="34" charset="0"/>
              </a:rPr>
              <a:t>cio de seus direitos </a:t>
            </a:r>
            <a:r>
              <a:rPr lang="fr-FR" sz="2200" dirty="0">
                <a:solidFill>
                  <a:schemeClr val="tx1"/>
                </a:solidFill>
                <a:latin typeface="Calibri" panose="020F0502020204030204" pitchFamily="34" charset="0"/>
              </a:rPr>
              <a:t>à </a:t>
            </a:r>
            <a:r>
              <a:rPr lang="pt-PT" sz="2200" dirty="0">
                <a:solidFill>
                  <a:schemeClr val="tx1"/>
                </a:solidFill>
                <a:latin typeface="Calibri" panose="020F0502020204030204" pitchFamily="34" charset="0"/>
              </a:rPr>
              <a:t>acessibilidade, </a:t>
            </a:r>
            <a:r>
              <a:rPr lang="fr-FR" sz="2200" dirty="0">
                <a:solidFill>
                  <a:schemeClr val="tx1"/>
                </a:solidFill>
                <a:latin typeface="Calibri" panose="020F0502020204030204" pitchFamily="34" charset="0"/>
              </a:rPr>
              <a:t>à </a:t>
            </a:r>
            <a:r>
              <a:rPr lang="pt-PT" sz="2200" dirty="0">
                <a:solidFill>
                  <a:schemeClr val="tx1"/>
                </a:solidFill>
                <a:latin typeface="Calibri" panose="020F0502020204030204" pitchFamily="34" charset="0"/>
              </a:rPr>
              <a:t>liberdade de movimento e de expressã</a:t>
            </a:r>
            <a:r>
              <a:rPr lang="it-IT" sz="2200" dirty="0">
                <a:solidFill>
                  <a:schemeClr val="tx1"/>
                </a:solidFill>
                <a:latin typeface="Calibri" panose="020F0502020204030204" pitchFamily="34" charset="0"/>
              </a:rPr>
              <a:t>o, </a:t>
            </a:r>
            <a:r>
              <a:rPr lang="fr-FR" sz="2200" dirty="0">
                <a:solidFill>
                  <a:schemeClr val="tx1"/>
                </a:solidFill>
                <a:latin typeface="Calibri" panose="020F0502020204030204" pitchFamily="34" charset="0"/>
              </a:rPr>
              <a:t>à </a:t>
            </a:r>
            <a:r>
              <a:rPr lang="pt-PT" sz="2200" dirty="0">
                <a:solidFill>
                  <a:schemeClr val="tx1"/>
                </a:solidFill>
                <a:latin typeface="Calibri" panose="020F0502020204030204" pitchFamily="34" charset="0"/>
              </a:rPr>
              <a:t>comunicação, ao acesso </a:t>
            </a:r>
            <a:r>
              <a:rPr lang="fr-FR" sz="2200" dirty="0">
                <a:solidFill>
                  <a:schemeClr val="tx1"/>
                </a:solidFill>
                <a:latin typeface="Calibri" panose="020F0502020204030204" pitchFamily="34" charset="0"/>
              </a:rPr>
              <a:t>à </a:t>
            </a:r>
            <a:r>
              <a:rPr lang="en-US" sz="2200" dirty="0" err="1">
                <a:solidFill>
                  <a:schemeClr val="tx1"/>
                </a:solidFill>
                <a:latin typeface="Calibri" panose="020F0502020204030204" pitchFamily="34" charset="0"/>
              </a:rPr>
              <a:t>informa</a:t>
            </a:r>
            <a:r>
              <a:rPr lang="pt-PT" sz="2200" dirty="0">
                <a:solidFill>
                  <a:schemeClr val="tx1"/>
                </a:solidFill>
                <a:latin typeface="Calibri" panose="020F0502020204030204" pitchFamily="34" charset="0"/>
              </a:rPr>
              <a:t>çã</a:t>
            </a:r>
            <a:r>
              <a:rPr lang="it-IT" sz="2200" dirty="0">
                <a:solidFill>
                  <a:schemeClr val="tx1"/>
                </a:solidFill>
                <a:latin typeface="Calibri" panose="020F0502020204030204" pitchFamily="34" charset="0"/>
              </a:rPr>
              <a:t>o, </a:t>
            </a:r>
            <a:r>
              <a:rPr lang="fr-FR" sz="2200" dirty="0">
                <a:solidFill>
                  <a:schemeClr val="tx1"/>
                </a:solidFill>
                <a:latin typeface="Calibri" panose="020F0502020204030204" pitchFamily="34" charset="0"/>
              </a:rPr>
              <a:t>à </a:t>
            </a:r>
            <a:r>
              <a:rPr lang="pt-PT" sz="2200" dirty="0">
                <a:solidFill>
                  <a:schemeClr val="tx1"/>
                </a:solidFill>
                <a:latin typeface="Calibri" panose="020F0502020204030204" pitchFamily="34" charset="0"/>
              </a:rPr>
              <a:t>compreensã</a:t>
            </a:r>
            <a:r>
              <a:rPr lang="it-IT" sz="2200" dirty="0">
                <a:solidFill>
                  <a:schemeClr val="tx1"/>
                </a:solidFill>
                <a:latin typeface="Calibri" panose="020F0502020204030204" pitchFamily="34" charset="0"/>
              </a:rPr>
              <a:t>o, </a:t>
            </a:r>
            <a:r>
              <a:rPr lang="fr-FR" sz="2200" dirty="0">
                <a:solidFill>
                  <a:schemeClr val="tx1"/>
                </a:solidFill>
                <a:latin typeface="Calibri" panose="020F0502020204030204" pitchFamily="34" charset="0"/>
              </a:rPr>
              <a:t>à </a:t>
            </a:r>
            <a:r>
              <a:rPr lang="en-US" sz="2200" dirty="0" err="1">
                <a:solidFill>
                  <a:schemeClr val="tx1"/>
                </a:solidFill>
                <a:latin typeface="Calibri" panose="020F0502020204030204" pitchFamily="34" charset="0"/>
              </a:rPr>
              <a:t>circula</a:t>
            </a:r>
            <a:r>
              <a:rPr lang="pt-PT" sz="2200" dirty="0">
                <a:solidFill>
                  <a:schemeClr val="tx1"/>
                </a:solidFill>
                <a:latin typeface="Calibri" panose="020F0502020204030204" pitchFamily="34" charset="0"/>
              </a:rPr>
              <a:t>çã</a:t>
            </a:r>
            <a:r>
              <a:rPr lang="en-US" sz="2200" dirty="0">
                <a:solidFill>
                  <a:schemeClr val="tx1"/>
                </a:solidFill>
                <a:latin typeface="Calibri" panose="020F0502020204030204" pitchFamily="34" charset="0"/>
              </a:rPr>
              <a:t>o  </a:t>
            </a:r>
            <a:r>
              <a:rPr lang="pt-PT" sz="2200" dirty="0">
                <a:solidFill>
                  <a:schemeClr val="tx1"/>
                </a:solidFill>
                <a:latin typeface="Calibri" panose="020F0502020204030204" pitchFamily="34" charset="0"/>
              </a:rPr>
              <a:t>com segurança, entre </a:t>
            </a:r>
            <a:r>
              <a:rPr lang="pt-PT" sz="2200" dirty="0" smtClean="0">
                <a:solidFill>
                  <a:schemeClr val="tx1"/>
                </a:solidFill>
                <a:latin typeface="Calibri" panose="020F0502020204030204" pitchFamily="34" charset="0"/>
              </a:rPr>
              <a:t>outros</a:t>
            </a:r>
            <a:r>
              <a:rPr lang="pt-PT" sz="2200" dirty="0">
                <a:solidFill>
                  <a:schemeClr val="tx1"/>
                </a:solidFill>
                <a:latin typeface="Calibri" panose="020F0502020204030204" pitchFamily="34" charset="0"/>
              </a:rPr>
              <a:t>.</a:t>
            </a:r>
          </a:p>
          <a:p>
            <a:pPr marL="0" indent="0" algn="just">
              <a:buNone/>
            </a:pPr>
            <a:endParaRPr lang="pt-BR" sz="2600" dirty="0">
              <a:solidFill>
                <a:schemeClr val="tx1"/>
              </a:solidFill>
              <a:latin typeface="Calibri" panose="020F0502020204030204" pitchFamily="34" charset="0"/>
            </a:endParaRPr>
          </a:p>
          <a:p>
            <a:pPr marL="0" indent="0" algn="just">
              <a:lnSpc>
                <a:spcPct val="150000"/>
              </a:lnSpc>
              <a:buNone/>
            </a:pPr>
            <a:r>
              <a:rPr lang="en-US" sz="2600" dirty="0">
                <a:solidFill>
                  <a:schemeClr val="tx1"/>
                </a:solidFill>
                <a:latin typeface="Calibri" panose="020F0502020204030204" pitchFamily="34" charset="0"/>
              </a:rPr>
              <a:t> </a:t>
            </a:r>
            <a:endParaRPr lang="pt-BR" sz="26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41994597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0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build="p" advAuto="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a:spLocks noGrp="1"/>
          </p:cNvSpPr>
          <p:nvPr>
            <p:ph type="body" idx="1"/>
          </p:nvPr>
        </p:nvSpPr>
        <p:spPr>
          <a:xfrm>
            <a:off x="378821" y="2965274"/>
            <a:ext cx="11260183" cy="1867989"/>
          </a:xfrm>
          <a:prstGeom prst="rect">
            <a:avLst/>
          </a:prstGeom>
        </p:spPr>
        <p:txBody>
          <a:bodyPr vert="horz" lIns="0" tIns="0" rIns="0" bIns="0" rtlCol="0" anchor="ctr">
            <a:noAutofit/>
          </a:bodyPr>
          <a:lstStyle/>
          <a:p>
            <a:pPr marL="0" indent="0" algn="ctr">
              <a:buNone/>
            </a:pPr>
            <a:r>
              <a:rPr lang="pt-BR" sz="2800" b="1" dirty="0" smtClean="0">
                <a:solidFill>
                  <a:srgbClr val="FFFF00"/>
                </a:solidFill>
                <a:latin typeface="Calibri" panose="020F0502020204030204" pitchFamily="34" charset="0"/>
              </a:rPr>
              <a:t>AVALIANDO AS DEFICIÊNCIAS</a:t>
            </a:r>
          </a:p>
          <a:p>
            <a:pPr marL="0" indent="0" algn="ctr">
              <a:buNone/>
            </a:pPr>
            <a:endParaRPr lang="pt-BR" sz="2800" dirty="0">
              <a:solidFill>
                <a:schemeClr val="tx1"/>
              </a:solidFill>
              <a:latin typeface="Calibri" panose="020F0502020204030204" pitchFamily="34" charset="0"/>
            </a:endParaRPr>
          </a:p>
          <a:p>
            <a:pPr marL="0" indent="0" algn="just">
              <a:buNone/>
            </a:pPr>
            <a:r>
              <a:rPr lang="pt-PT" sz="2800" dirty="0" smtClean="0">
                <a:solidFill>
                  <a:schemeClr val="tx1"/>
                </a:solidFill>
                <a:latin typeface="Calibri" panose="020F0502020204030204" pitchFamily="34" charset="0"/>
              </a:rPr>
              <a:t>A </a:t>
            </a:r>
            <a:r>
              <a:rPr lang="pt-PT" sz="2800" dirty="0">
                <a:solidFill>
                  <a:schemeClr val="tx1"/>
                </a:solidFill>
                <a:latin typeface="Calibri" panose="020F0502020204030204" pitchFamily="34" charset="0"/>
              </a:rPr>
              <a:t>avaliação da defici</a:t>
            </a:r>
            <a:r>
              <a:rPr lang="fr-FR" sz="2800" dirty="0">
                <a:solidFill>
                  <a:schemeClr val="tx1"/>
                </a:solidFill>
                <a:latin typeface="Calibri" panose="020F0502020204030204" pitchFamily="34" charset="0"/>
              </a:rPr>
              <a:t>ê</a:t>
            </a:r>
            <a:r>
              <a:rPr lang="pt-PT" sz="2800" dirty="0">
                <a:solidFill>
                  <a:schemeClr val="tx1"/>
                </a:solidFill>
                <a:latin typeface="Calibri" panose="020F0502020204030204" pitchFamily="34" charset="0"/>
              </a:rPr>
              <a:t>ncia, quando necess</a:t>
            </a:r>
            <a:r>
              <a:rPr lang="pt-BR" sz="2800" dirty="0">
                <a:solidFill>
                  <a:schemeClr val="tx1"/>
                </a:solidFill>
                <a:latin typeface="Calibri" panose="020F0502020204030204" pitchFamily="34" charset="0"/>
              </a:rPr>
              <a:t>á</a:t>
            </a:r>
            <a:r>
              <a:rPr lang="pt-PT" sz="2800" dirty="0">
                <a:solidFill>
                  <a:schemeClr val="tx1"/>
                </a:solidFill>
                <a:latin typeface="Calibri" panose="020F0502020204030204" pitchFamily="34" charset="0"/>
              </a:rPr>
              <a:t>ria, ser</a:t>
            </a:r>
            <a:r>
              <a:rPr lang="pt-BR" sz="2800" dirty="0">
                <a:solidFill>
                  <a:schemeClr val="tx1"/>
                </a:solidFill>
                <a:latin typeface="Calibri" panose="020F0502020204030204" pitchFamily="34" charset="0"/>
              </a:rPr>
              <a:t>á </a:t>
            </a:r>
            <a:r>
              <a:rPr lang="pt-PT" sz="2800" dirty="0">
                <a:solidFill>
                  <a:schemeClr val="tx1"/>
                </a:solidFill>
                <a:latin typeface="Calibri" panose="020F0502020204030204" pitchFamily="34" charset="0"/>
              </a:rPr>
              <a:t>biopsicossocial, realizada por equipe multiprofissional e interdisciplinar e considerar</a:t>
            </a:r>
            <a:r>
              <a:rPr lang="pt-BR" sz="2800" dirty="0">
                <a:solidFill>
                  <a:schemeClr val="tx1"/>
                </a:solidFill>
                <a:latin typeface="Calibri" panose="020F0502020204030204" pitchFamily="34" charset="0"/>
              </a:rPr>
              <a:t>á:      </a:t>
            </a:r>
          </a:p>
          <a:p>
            <a:pPr marL="0" indent="0" algn="just">
              <a:buNone/>
            </a:pPr>
            <a:r>
              <a:rPr lang="pt-PT" sz="2800" dirty="0">
                <a:solidFill>
                  <a:schemeClr val="tx1"/>
                </a:solidFill>
                <a:latin typeface="Calibri" panose="020F0502020204030204" pitchFamily="34" charset="0"/>
              </a:rPr>
              <a:t>I - os impedimentos nas funções e nas estruturas do corpo;</a:t>
            </a:r>
            <a:endParaRPr lang="pt-BR" sz="2800" dirty="0">
              <a:solidFill>
                <a:schemeClr val="tx1"/>
              </a:solidFill>
              <a:latin typeface="Calibri" panose="020F0502020204030204" pitchFamily="34" charset="0"/>
            </a:endParaRPr>
          </a:p>
          <a:p>
            <a:pPr marL="0" indent="0" algn="just">
              <a:buNone/>
            </a:pPr>
            <a:r>
              <a:rPr lang="pt-PT" sz="2800" dirty="0">
                <a:solidFill>
                  <a:schemeClr val="tx1"/>
                </a:solidFill>
                <a:latin typeface="Calibri" panose="020F0502020204030204" pitchFamily="34" charset="0"/>
              </a:rPr>
              <a:t>II - os fatores socioambientais, psicol</a:t>
            </a:r>
            <a:r>
              <a:rPr lang="es-ES_tradnl" sz="2800" dirty="0" err="1">
                <a:solidFill>
                  <a:schemeClr val="tx1"/>
                </a:solidFill>
                <a:latin typeface="Calibri" panose="020F0502020204030204" pitchFamily="34" charset="0"/>
              </a:rPr>
              <a:t>ó</a:t>
            </a:r>
            <a:r>
              <a:rPr lang="pt-PT" sz="2800" dirty="0">
                <a:solidFill>
                  <a:schemeClr val="tx1"/>
                </a:solidFill>
                <a:latin typeface="Calibri" panose="020F0502020204030204" pitchFamily="34" charset="0"/>
              </a:rPr>
              <a:t>gicos e pessoais;</a:t>
            </a:r>
            <a:endParaRPr lang="pt-BR" sz="2800" dirty="0">
              <a:solidFill>
                <a:schemeClr val="tx1"/>
              </a:solidFill>
              <a:latin typeface="Calibri" panose="020F0502020204030204" pitchFamily="34" charset="0"/>
            </a:endParaRPr>
          </a:p>
          <a:p>
            <a:pPr marL="0" indent="0" algn="just">
              <a:buNone/>
            </a:pPr>
            <a:r>
              <a:rPr lang="it-IT" sz="2800" dirty="0">
                <a:solidFill>
                  <a:schemeClr val="tx1"/>
                </a:solidFill>
                <a:latin typeface="Calibri" panose="020F0502020204030204" pitchFamily="34" charset="0"/>
              </a:rPr>
              <a:t>III - a limita</a:t>
            </a:r>
            <a:r>
              <a:rPr lang="pt-PT" sz="2800" dirty="0">
                <a:solidFill>
                  <a:schemeClr val="tx1"/>
                </a:solidFill>
                <a:latin typeface="Calibri" panose="020F0502020204030204" pitchFamily="34" charset="0"/>
              </a:rPr>
              <a:t>ção no desempenho de atividades; e</a:t>
            </a:r>
            <a:endParaRPr lang="pt-BR" sz="2800" dirty="0">
              <a:solidFill>
                <a:schemeClr val="tx1"/>
              </a:solidFill>
              <a:latin typeface="Calibri" panose="020F0502020204030204" pitchFamily="34" charset="0"/>
            </a:endParaRPr>
          </a:p>
          <a:p>
            <a:pPr marL="0" indent="0" algn="just">
              <a:buNone/>
            </a:pPr>
            <a:r>
              <a:rPr lang="pt-PT" sz="2800" dirty="0">
                <a:solidFill>
                  <a:schemeClr val="tx1"/>
                </a:solidFill>
                <a:latin typeface="Calibri" panose="020F0502020204030204" pitchFamily="34" charset="0"/>
              </a:rPr>
              <a:t>IV - a restrição de participaçã</a:t>
            </a:r>
            <a:r>
              <a:rPr lang="it-IT" sz="2800" dirty="0">
                <a:solidFill>
                  <a:schemeClr val="tx1"/>
                </a:solidFill>
                <a:latin typeface="Calibri" panose="020F0502020204030204" pitchFamily="34" charset="0"/>
              </a:rPr>
              <a:t>o.</a:t>
            </a:r>
            <a:endParaRPr lang="pt-BR" sz="2800" dirty="0">
              <a:solidFill>
                <a:schemeClr val="tx1"/>
              </a:solidFill>
              <a:latin typeface="Calibri" panose="020F0502020204030204" pitchFamily="34" charset="0"/>
            </a:endParaRPr>
          </a:p>
          <a:p>
            <a:pPr marL="0" indent="0" algn="just">
              <a:buNone/>
            </a:pPr>
            <a:r>
              <a:rPr lang="pt-BR" sz="2800" dirty="0" smtClean="0">
                <a:solidFill>
                  <a:schemeClr val="tx1"/>
                </a:solidFill>
                <a:latin typeface="Calibri" panose="020F0502020204030204" pitchFamily="34" charset="0"/>
              </a:rPr>
              <a:t>	§ </a:t>
            </a:r>
            <a:r>
              <a:rPr lang="pt-BR" sz="2800" dirty="0">
                <a:solidFill>
                  <a:schemeClr val="tx1"/>
                </a:solidFill>
                <a:latin typeface="Calibri" panose="020F0502020204030204" pitchFamily="34" charset="0"/>
              </a:rPr>
              <a:t>2</a:t>
            </a:r>
            <a:r>
              <a:rPr lang="pt-BR" sz="2800" u="sng" baseline="30000" dirty="0">
                <a:solidFill>
                  <a:schemeClr val="tx1"/>
                </a:solidFill>
                <a:latin typeface="Calibri" panose="020F0502020204030204" pitchFamily="34" charset="0"/>
              </a:rPr>
              <a:t>o</a:t>
            </a:r>
            <a:r>
              <a:rPr lang="pt-BR" sz="2800" dirty="0">
                <a:solidFill>
                  <a:schemeClr val="tx1"/>
                </a:solidFill>
                <a:latin typeface="Calibri" panose="020F0502020204030204" pitchFamily="34" charset="0"/>
              </a:rPr>
              <a:t>  </a:t>
            </a:r>
            <a:r>
              <a:rPr lang="pt-PT" sz="2800" dirty="0">
                <a:solidFill>
                  <a:schemeClr val="tx1"/>
                </a:solidFill>
                <a:latin typeface="Calibri" panose="020F0502020204030204" pitchFamily="34" charset="0"/>
              </a:rPr>
              <a:t>O Poder Executivo criar</a:t>
            </a:r>
            <a:r>
              <a:rPr lang="pt-BR" sz="2800" dirty="0">
                <a:solidFill>
                  <a:schemeClr val="tx1"/>
                </a:solidFill>
                <a:latin typeface="Calibri" panose="020F0502020204030204" pitchFamily="34" charset="0"/>
              </a:rPr>
              <a:t>á </a:t>
            </a:r>
            <a:r>
              <a:rPr lang="pt-PT" sz="2800" dirty="0">
                <a:solidFill>
                  <a:schemeClr val="tx1"/>
                </a:solidFill>
                <a:latin typeface="Calibri" panose="020F0502020204030204" pitchFamily="34" charset="0"/>
              </a:rPr>
              <a:t>instrumentos para avaliaçã</a:t>
            </a:r>
            <a:r>
              <a:rPr lang="it-IT" sz="2800" dirty="0">
                <a:solidFill>
                  <a:schemeClr val="tx1"/>
                </a:solidFill>
                <a:latin typeface="Calibri" panose="020F0502020204030204" pitchFamily="34" charset="0"/>
              </a:rPr>
              <a:t>o da</a:t>
            </a:r>
            <a:r>
              <a:rPr lang="en-US" sz="2800" dirty="0">
                <a:solidFill>
                  <a:schemeClr val="tx1"/>
                </a:solidFill>
                <a:latin typeface="Calibri" panose="020F0502020204030204" pitchFamily="34" charset="0"/>
              </a:rPr>
              <a:t> </a:t>
            </a:r>
            <a:r>
              <a:rPr lang="en-US" sz="2800" dirty="0" err="1">
                <a:solidFill>
                  <a:schemeClr val="tx1"/>
                </a:solidFill>
                <a:latin typeface="Calibri" panose="020F0502020204030204" pitchFamily="34" charset="0"/>
              </a:rPr>
              <a:t>deficiência</a:t>
            </a:r>
            <a:r>
              <a:rPr lang="en-US" sz="2800" dirty="0">
                <a:solidFill>
                  <a:schemeClr val="tx1"/>
                </a:solidFill>
                <a:latin typeface="Calibri" panose="020F0502020204030204" pitchFamily="34" charset="0"/>
              </a:rPr>
              <a:t>.</a:t>
            </a:r>
            <a:endParaRPr lang="pt-BR" sz="2800" dirty="0">
              <a:solidFill>
                <a:schemeClr val="tx1"/>
              </a:solidFill>
              <a:latin typeface="Calibri" panose="020F0502020204030204" pitchFamily="34" charset="0"/>
            </a:endParaRPr>
          </a:p>
          <a:p>
            <a:pPr marL="0" indent="0" algn="just">
              <a:lnSpc>
                <a:spcPct val="150000"/>
              </a:lnSpc>
              <a:buNone/>
            </a:pPr>
            <a:endParaRPr lang="pt-BR" sz="2600" dirty="0">
              <a:solidFill>
                <a:schemeClr val="tx1"/>
              </a:solidFill>
              <a:latin typeface="Calibri" panose="020F0502020204030204" pitchFamily="34" charset="0"/>
            </a:endParaRPr>
          </a:p>
          <a:p>
            <a:pPr marL="0" indent="0" algn="just">
              <a:lnSpc>
                <a:spcPct val="150000"/>
              </a:lnSpc>
              <a:buNone/>
            </a:pPr>
            <a:r>
              <a:rPr lang="en-US" sz="2600" dirty="0">
                <a:solidFill>
                  <a:schemeClr val="tx1"/>
                </a:solidFill>
                <a:latin typeface="Calibri" panose="020F0502020204030204" pitchFamily="34" charset="0"/>
              </a:rPr>
              <a:t> </a:t>
            </a:r>
            <a:endParaRPr lang="pt-BR" sz="26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3366739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p:tmAbs val="0"/>
                                  </p:iterate>
                                  <p:childTnLst>
                                    <p:set>
                                      <p:cBhvr>
                                        <p:cTn id="10" fill="hold"/>
                                        <p:tgtEl>
                                          <p:spTgt spid="10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p:tmAbs val="0"/>
                                  </p:iterate>
                                  <p:childTnLst>
                                    <p:set>
                                      <p:cBhvr>
                                        <p:cTn id="14" fill="hold"/>
                                        <p:tgtEl>
                                          <p:spTgt spid="10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p:tmAbs val="0"/>
                                  </p:iterate>
                                  <p:childTnLst>
                                    <p:set>
                                      <p:cBhvr>
                                        <p:cTn id="18" fill="hold"/>
                                        <p:tgtEl>
                                          <p:spTgt spid="10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p:tmAbs val="0"/>
                                  </p:iterate>
                                  <p:childTnLst>
                                    <p:set>
                                      <p:cBhvr>
                                        <p:cTn id="22" fill="hold"/>
                                        <p:tgtEl>
                                          <p:spTgt spid="10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iterate>
                                    <p:tmAbs val="0"/>
                                  </p:iterate>
                                  <p:childTnLst>
                                    <p:set>
                                      <p:cBhvr>
                                        <p:cTn id="26" fill="hold"/>
                                        <p:tgtEl>
                                          <p:spTgt spid="10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iterate>
                                    <p:tmAbs val="0"/>
                                  </p:iterate>
                                  <p:childTnLst>
                                    <p:set>
                                      <p:cBhvr>
                                        <p:cTn id="30" fill="hold"/>
                                        <p:tgtEl>
                                          <p:spTgt spid="107">
                                            <p:txEl>
                                              <p:pRg st="7" end="7"/>
                                            </p:txEl>
                                          </p:spTgt>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grpId="0" nodeType="afterEffect">
                                  <p:stCondLst>
                                    <p:cond delay="0"/>
                                  </p:stCondLst>
                                  <p:iterate>
                                    <p:tmAbs val="0"/>
                                  </p:iterate>
                                  <p:childTnLst>
                                    <p:set>
                                      <p:cBhvr>
                                        <p:cTn id="33" fill="hold"/>
                                        <p:tgtEl>
                                          <p:spTgt spid="10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build="p" advAuto="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a:spLocks noGrp="1"/>
          </p:cNvSpPr>
          <p:nvPr>
            <p:ph type="body" idx="1"/>
          </p:nvPr>
        </p:nvSpPr>
        <p:spPr>
          <a:xfrm>
            <a:off x="378821" y="2965274"/>
            <a:ext cx="11260183" cy="1867989"/>
          </a:xfrm>
          <a:prstGeom prst="rect">
            <a:avLst/>
          </a:prstGeom>
        </p:spPr>
        <p:txBody>
          <a:bodyPr vert="horz" lIns="0" tIns="0" rIns="0" bIns="0" rtlCol="0" anchor="ctr">
            <a:noAutofit/>
          </a:bodyPr>
          <a:lstStyle/>
          <a:p>
            <a:pPr marL="0" indent="0" algn="ctr">
              <a:buNone/>
            </a:pPr>
            <a:endParaRPr lang="pt-BR" sz="2800" dirty="0" smtClean="0">
              <a:solidFill>
                <a:srgbClr val="FFFF00"/>
              </a:solidFill>
              <a:latin typeface="Calibri" panose="020F0502020204030204" pitchFamily="34" charset="0"/>
            </a:endParaRPr>
          </a:p>
          <a:p>
            <a:pPr marL="0" indent="0" algn="ctr">
              <a:buNone/>
            </a:pPr>
            <a:r>
              <a:rPr lang="pt-BR" sz="3000" b="1" dirty="0" smtClean="0">
                <a:solidFill>
                  <a:srgbClr val="FFFF00"/>
                </a:solidFill>
                <a:latin typeface="Calibri" panose="020F0502020204030204" pitchFamily="34" charset="0"/>
              </a:rPr>
              <a:t>LEI BRASILEIRA DE INCLUSÃO</a:t>
            </a:r>
          </a:p>
          <a:p>
            <a:pPr marL="0" indent="0" algn="ctr">
              <a:buNone/>
            </a:pPr>
            <a:endParaRPr lang="pt-BR" sz="2800" dirty="0">
              <a:solidFill>
                <a:schemeClr val="tx1"/>
              </a:solidFill>
              <a:latin typeface="Calibri" panose="020F0502020204030204" pitchFamily="34" charset="0"/>
            </a:endParaRPr>
          </a:p>
          <a:p>
            <a:pPr algn="just">
              <a:lnSpc>
                <a:spcPct val="150000"/>
              </a:lnSpc>
            </a:pPr>
            <a:r>
              <a:rPr lang="pt-BR" sz="2400" dirty="0">
                <a:solidFill>
                  <a:schemeClr val="tx1"/>
                </a:solidFill>
                <a:latin typeface="Calibri" panose="020F0502020204030204" pitchFamily="34" charset="0"/>
              </a:rPr>
              <a:t>Art. 14.  O processo de habilitação e de reabilitação é um direito da pessoa com deficiência.</a:t>
            </a:r>
          </a:p>
          <a:p>
            <a:pPr algn="just">
              <a:lnSpc>
                <a:spcPct val="150000"/>
              </a:lnSpc>
            </a:pPr>
            <a:r>
              <a:rPr lang="pt-BR" sz="2400" dirty="0">
                <a:solidFill>
                  <a:schemeClr val="tx1"/>
                </a:solidFill>
                <a:latin typeface="Calibri" panose="020F0502020204030204" pitchFamily="34" charset="0"/>
              </a:rPr>
              <a:t>Parágrafo único.  O processo de habilitação e de reabilitação tem por objetivo o desenvolvimento de potencialidades, talentos, habilidades e aptidões físicas, cognitivas, sensoriais, psicossociais, atitudinais, profissionais e artísticas que contribuam para a conquista da autonomia da pessoa com deficiência e de sua participação social em igualdade de condições e oportunidades com as demais pessoas.</a:t>
            </a:r>
          </a:p>
          <a:p>
            <a:pPr marL="0" indent="0" algn="just">
              <a:buNone/>
            </a:pPr>
            <a:endParaRPr lang="pt-BR" sz="2800" dirty="0">
              <a:solidFill>
                <a:schemeClr val="tx1"/>
              </a:solidFill>
              <a:latin typeface="Calibri" panose="020F0502020204030204" pitchFamily="34" charset="0"/>
            </a:endParaRPr>
          </a:p>
          <a:p>
            <a:pPr marL="0" indent="0" algn="just">
              <a:lnSpc>
                <a:spcPct val="150000"/>
              </a:lnSpc>
              <a:buNone/>
            </a:pPr>
            <a:endParaRPr lang="pt-BR" sz="2600" dirty="0">
              <a:solidFill>
                <a:schemeClr val="tx1"/>
              </a:solidFill>
              <a:latin typeface="Calibri" panose="020F0502020204030204" pitchFamily="34" charset="0"/>
            </a:endParaRPr>
          </a:p>
          <a:p>
            <a:pPr marL="0" indent="0" algn="just">
              <a:lnSpc>
                <a:spcPct val="150000"/>
              </a:lnSpc>
              <a:buNone/>
            </a:pPr>
            <a:r>
              <a:rPr lang="en-US" sz="2600" dirty="0">
                <a:solidFill>
                  <a:schemeClr val="tx1"/>
                </a:solidFill>
                <a:latin typeface="Calibri" panose="020F0502020204030204" pitchFamily="34" charset="0"/>
              </a:rPr>
              <a:t> </a:t>
            </a:r>
            <a:endParaRPr lang="pt-BR" sz="26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18617596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07">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107">
                                            <p:txEl>
                                              <p:pRg st="3" end="3"/>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iterate>
                                    <p:tmAbs val="0"/>
                                  </p:iterate>
                                  <p:childTnLst>
                                    <p:set>
                                      <p:cBhvr>
                                        <p:cTn id="12" fill="hold"/>
                                        <p:tgtEl>
                                          <p:spTgt spid="107">
                                            <p:txEl>
                                              <p:pRg st="4" end="4"/>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iterate>
                                    <p:tmAbs val="0"/>
                                  </p:iterate>
                                  <p:childTnLst>
                                    <p:set>
                                      <p:cBhvr>
                                        <p:cTn id="15" fill="hold"/>
                                        <p:tgtEl>
                                          <p:spTgt spid="1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build="p" advAuto="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a:spLocks noGrp="1"/>
          </p:cNvSpPr>
          <p:nvPr>
            <p:ph type="body" idx="1"/>
          </p:nvPr>
        </p:nvSpPr>
        <p:spPr>
          <a:xfrm>
            <a:off x="378821" y="2965274"/>
            <a:ext cx="11260183" cy="1867989"/>
          </a:xfrm>
          <a:prstGeom prst="rect">
            <a:avLst/>
          </a:prstGeom>
        </p:spPr>
        <p:txBody>
          <a:bodyPr vert="horz" lIns="0" tIns="0" rIns="0" bIns="0" rtlCol="0" anchor="ctr">
            <a:noAutofit/>
          </a:bodyPr>
          <a:lstStyle/>
          <a:p>
            <a:pPr marL="0" indent="0" algn="ctr">
              <a:buNone/>
            </a:pPr>
            <a:endParaRPr lang="pt-BR" sz="2800" dirty="0" smtClean="0">
              <a:solidFill>
                <a:srgbClr val="FFFF00"/>
              </a:solidFill>
              <a:latin typeface="Calibri" panose="020F0502020204030204" pitchFamily="34" charset="0"/>
            </a:endParaRPr>
          </a:p>
          <a:p>
            <a:pPr marL="0" indent="0" algn="ctr">
              <a:buNone/>
            </a:pPr>
            <a:r>
              <a:rPr lang="pt-BR" sz="3000" b="1" dirty="0" smtClean="0">
                <a:solidFill>
                  <a:srgbClr val="FFFF00"/>
                </a:solidFill>
                <a:latin typeface="Calibri" panose="020F0502020204030204" pitchFamily="34" charset="0"/>
              </a:rPr>
              <a:t>LEI BRASILEIRA DE INCLUSÃO</a:t>
            </a:r>
          </a:p>
          <a:p>
            <a:pPr marL="0" indent="0" algn="ctr">
              <a:buNone/>
            </a:pPr>
            <a:endParaRPr lang="pt-BR" sz="2800" dirty="0">
              <a:solidFill>
                <a:schemeClr val="tx1"/>
              </a:solidFill>
              <a:latin typeface="Calibri" panose="020F0502020204030204" pitchFamily="34" charset="0"/>
            </a:endParaRPr>
          </a:p>
          <a:p>
            <a:pPr algn="just"/>
            <a:r>
              <a:rPr lang="pt-BR" dirty="0" smtClean="0">
                <a:solidFill>
                  <a:schemeClr val="tx1"/>
                </a:solidFill>
                <a:latin typeface="Calibri" panose="020F0502020204030204" pitchFamily="34" charset="0"/>
              </a:rPr>
              <a:t>Art</a:t>
            </a:r>
            <a:r>
              <a:rPr lang="pt-BR" dirty="0">
                <a:solidFill>
                  <a:schemeClr val="tx1"/>
                </a:solidFill>
                <a:latin typeface="Calibri" panose="020F0502020204030204" pitchFamily="34" charset="0"/>
              </a:rPr>
              <a:t>. 15.  O processo mencionado no art. 14 desta Lei baseia-se em avaliação multidisciplinar das necessidades, habilidades e potencialidades de cada pessoa, observadas as seguintes diretrizes:</a:t>
            </a:r>
          </a:p>
          <a:p>
            <a:pPr marL="0" indent="0" algn="just">
              <a:buNone/>
            </a:pPr>
            <a:r>
              <a:rPr lang="pt-BR" dirty="0" smtClean="0">
                <a:solidFill>
                  <a:schemeClr val="tx1"/>
                </a:solidFill>
                <a:latin typeface="Calibri" panose="020F0502020204030204" pitchFamily="34" charset="0"/>
              </a:rPr>
              <a:t>	I </a:t>
            </a:r>
            <a:r>
              <a:rPr lang="pt-BR" dirty="0">
                <a:solidFill>
                  <a:schemeClr val="tx1"/>
                </a:solidFill>
                <a:latin typeface="Calibri" panose="020F0502020204030204" pitchFamily="34" charset="0"/>
              </a:rPr>
              <a:t>- diagnóstico e intervenção precoces;</a:t>
            </a:r>
          </a:p>
          <a:p>
            <a:pPr marL="0" indent="0" algn="just">
              <a:buNone/>
            </a:pPr>
            <a:r>
              <a:rPr lang="pt-BR" dirty="0" smtClean="0">
                <a:solidFill>
                  <a:schemeClr val="tx1"/>
                </a:solidFill>
                <a:latin typeface="Calibri" panose="020F0502020204030204" pitchFamily="34" charset="0"/>
              </a:rPr>
              <a:t>	II </a:t>
            </a:r>
            <a:r>
              <a:rPr lang="pt-BR" dirty="0">
                <a:solidFill>
                  <a:schemeClr val="tx1"/>
                </a:solidFill>
                <a:latin typeface="Calibri" panose="020F0502020204030204" pitchFamily="34" charset="0"/>
              </a:rPr>
              <a:t>- adoção de medidas para compensar perda ou limitação funcional, buscando o desenvolvimento de aptidões;</a:t>
            </a:r>
          </a:p>
          <a:p>
            <a:pPr marL="0" indent="0" algn="just">
              <a:buNone/>
            </a:pPr>
            <a:r>
              <a:rPr lang="pt-BR" dirty="0" smtClean="0">
                <a:solidFill>
                  <a:schemeClr val="tx1"/>
                </a:solidFill>
                <a:latin typeface="Calibri" panose="020F0502020204030204" pitchFamily="34" charset="0"/>
              </a:rPr>
              <a:t>	III </a:t>
            </a:r>
            <a:r>
              <a:rPr lang="pt-BR" dirty="0">
                <a:solidFill>
                  <a:schemeClr val="tx1"/>
                </a:solidFill>
                <a:latin typeface="Calibri" panose="020F0502020204030204" pitchFamily="34" charset="0"/>
              </a:rPr>
              <a:t>- atuação permanente, integrada e articulada de políticas públicas que possibilitem a plena participação social da pessoa com deficiência;</a:t>
            </a:r>
          </a:p>
          <a:p>
            <a:pPr marL="0" indent="0" algn="just">
              <a:buNone/>
            </a:pPr>
            <a:r>
              <a:rPr lang="pt-BR" dirty="0" smtClean="0">
                <a:solidFill>
                  <a:schemeClr val="tx1"/>
                </a:solidFill>
                <a:latin typeface="Calibri" panose="020F0502020204030204" pitchFamily="34" charset="0"/>
              </a:rPr>
              <a:t>	IV </a:t>
            </a:r>
            <a:r>
              <a:rPr lang="pt-BR" dirty="0">
                <a:solidFill>
                  <a:schemeClr val="tx1"/>
                </a:solidFill>
                <a:latin typeface="Calibri" panose="020F0502020204030204" pitchFamily="34" charset="0"/>
              </a:rPr>
              <a:t>- oferta de rede de serviços articulados, com atuação </a:t>
            </a:r>
            <a:r>
              <a:rPr lang="pt-BR" dirty="0" err="1">
                <a:solidFill>
                  <a:schemeClr val="tx1"/>
                </a:solidFill>
                <a:latin typeface="Calibri" panose="020F0502020204030204" pitchFamily="34" charset="0"/>
              </a:rPr>
              <a:t>intersetorial</a:t>
            </a:r>
            <a:r>
              <a:rPr lang="pt-BR" dirty="0">
                <a:solidFill>
                  <a:schemeClr val="tx1"/>
                </a:solidFill>
                <a:latin typeface="Calibri" panose="020F0502020204030204" pitchFamily="34" charset="0"/>
              </a:rPr>
              <a:t>, nos diferentes níveis de complexidade, para atender às necessidades específicas da pessoa com deficiência;  </a:t>
            </a:r>
          </a:p>
          <a:p>
            <a:pPr marL="0" indent="0" algn="just">
              <a:buNone/>
            </a:pPr>
            <a:r>
              <a:rPr lang="pt-BR" dirty="0" smtClean="0">
                <a:solidFill>
                  <a:schemeClr val="tx1"/>
                </a:solidFill>
                <a:latin typeface="Calibri" panose="020F0502020204030204" pitchFamily="34" charset="0"/>
              </a:rPr>
              <a:t>	V </a:t>
            </a:r>
            <a:r>
              <a:rPr lang="pt-BR" dirty="0">
                <a:solidFill>
                  <a:schemeClr val="tx1"/>
                </a:solidFill>
                <a:latin typeface="Calibri" panose="020F0502020204030204" pitchFamily="34" charset="0"/>
              </a:rPr>
              <a:t>- prestação de serviços próximo ao domicílio da pessoa com deficiência, inclusive na zona rural, respeitadas a organização das Redes de Atenção à Saúde (RAS) nos territórios locais e as normas do Sistema Único de Saúde (SUS).</a:t>
            </a:r>
          </a:p>
          <a:p>
            <a:pPr marL="0" indent="0" algn="just">
              <a:lnSpc>
                <a:spcPct val="150000"/>
              </a:lnSpc>
              <a:buNone/>
            </a:pPr>
            <a:endParaRPr lang="pt-BR" sz="2800" dirty="0">
              <a:solidFill>
                <a:schemeClr val="tx1"/>
              </a:solidFill>
              <a:latin typeface="Calibri" panose="020F0502020204030204" pitchFamily="34" charset="0"/>
            </a:endParaRPr>
          </a:p>
          <a:p>
            <a:pPr marL="0" indent="0" algn="just">
              <a:lnSpc>
                <a:spcPct val="150000"/>
              </a:lnSpc>
              <a:buNone/>
            </a:pPr>
            <a:endParaRPr lang="pt-BR" sz="2600" dirty="0">
              <a:solidFill>
                <a:schemeClr val="tx1"/>
              </a:solidFill>
              <a:latin typeface="Calibri" panose="020F0502020204030204" pitchFamily="34" charset="0"/>
            </a:endParaRPr>
          </a:p>
          <a:p>
            <a:pPr marL="0" indent="0" algn="just">
              <a:lnSpc>
                <a:spcPct val="150000"/>
              </a:lnSpc>
              <a:buNone/>
            </a:pPr>
            <a:r>
              <a:rPr lang="en-US" sz="2600" dirty="0">
                <a:solidFill>
                  <a:schemeClr val="tx1"/>
                </a:solidFill>
                <a:latin typeface="Calibri" panose="020F0502020204030204" pitchFamily="34" charset="0"/>
              </a:rPr>
              <a:t> </a:t>
            </a:r>
            <a:endParaRPr lang="pt-BR" sz="26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10456624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07">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107">
                                            <p:txEl>
                                              <p:pRg st="3" end="3"/>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iterate>
                                    <p:tmAbs val="0"/>
                                  </p:iterate>
                                  <p:childTnLst>
                                    <p:set>
                                      <p:cBhvr>
                                        <p:cTn id="12" fill="hold"/>
                                        <p:tgtEl>
                                          <p:spTgt spid="107">
                                            <p:txEl>
                                              <p:pRg st="4" end="4"/>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iterate>
                                    <p:tmAbs val="0"/>
                                  </p:iterate>
                                  <p:childTnLst>
                                    <p:set>
                                      <p:cBhvr>
                                        <p:cTn id="15" fill="hold"/>
                                        <p:tgtEl>
                                          <p:spTgt spid="107">
                                            <p:txEl>
                                              <p:pRg st="5" end="5"/>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iterate>
                                    <p:tmAbs val="0"/>
                                  </p:iterate>
                                  <p:childTnLst>
                                    <p:set>
                                      <p:cBhvr>
                                        <p:cTn id="18" fill="hold"/>
                                        <p:tgtEl>
                                          <p:spTgt spid="107">
                                            <p:txEl>
                                              <p:pRg st="6" end="6"/>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iterate>
                                    <p:tmAbs val="0"/>
                                  </p:iterate>
                                  <p:childTnLst>
                                    <p:set>
                                      <p:cBhvr>
                                        <p:cTn id="21" fill="hold"/>
                                        <p:tgtEl>
                                          <p:spTgt spid="107">
                                            <p:txEl>
                                              <p:pRg st="7" end="7"/>
                                            </p:txEl>
                                          </p:spTgt>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grpId="0" nodeType="afterEffect">
                                  <p:stCondLst>
                                    <p:cond delay="0"/>
                                  </p:stCondLst>
                                  <p:iterate>
                                    <p:tmAbs val="0"/>
                                  </p:iterate>
                                  <p:childTnLst>
                                    <p:set>
                                      <p:cBhvr>
                                        <p:cTn id="24" fill="hold"/>
                                        <p:tgtEl>
                                          <p:spTgt spid="107">
                                            <p:txEl>
                                              <p:pRg st="8" end="8"/>
                                            </p:txEl>
                                          </p:spTgt>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grpId="0" nodeType="afterEffect">
                                  <p:stCondLst>
                                    <p:cond delay="0"/>
                                  </p:stCondLst>
                                  <p:iterate>
                                    <p:tmAbs val="0"/>
                                  </p:iterate>
                                  <p:childTnLst>
                                    <p:set>
                                      <p:cBhvr>
                                        <p:cTn id="27" fill="hold"/>
                                        <p:tgtEl>
                                          <p:spTgt spid="10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build="p"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371600" y="1404260"/>
            <a:ext cx="9231675" cy="3615267"/>
          </a:xfrm>
        </p:spPr>
        <p:txBody>
          <a:bodyPr>
            <a:normAutofit fontScale="92500"/>
          </a:bodyPr>
          <a:lstStyle/>
          <a:p>
            <a:pPr marL="0" indent="0" algn="ctr">
              <a:lnSpc>
                <a:spcPct val="200000"/>
              </a:lnSpc>
              <a:buNone/>
            </a:pPr>
            <a:r>
              <a:rPr lang="pt-BR" sz="3400" b="1" i="1" dirty="0">
                <a:solidFill>
                  <a:schemeClr val="tx1"/>
                </a:solidFill>
                <a:latin typeface="Calibri" panose="020F0502020204030204" pitchFamily="34" charset="0"/>
              </a:rPr>
              <a:t>"</a:t>
            </a:r>
            <a:r>
              <a:rPr lang="pt-BR" sz="3400" b="1" i="1" dirty="0" err="1">
                <a:solidFill>
                  <a:schemeClr val="tx1"/>
                </a:solidFill>
                <a:latin typeface="Calibri" panose="020F0502020204030204" pitchFamily="34" charset="0"/>
              </a:rPr>
              <a:t>Ningu</a:t>
            </a:r>
            <a:r>
              <a:rPr lang="fr-FR" sz="3400" b="1" i="1" dirty="0">
                <a:solidFill>
                  <a:schemeClr val="tx1"/>
                </a:solidFill>
                <a:latin typeface="Calibri" panose="020F0502020204030204" pitchFamily="34" charset="0"/>
              </a:rPr>
              <a:t>é</a:t>
            </a:r>
            <a:r>
              <a:rPr lang="pt-PT" sz="3400" b="1" i="1" dirty="0">
                <a:solidFill>
                  <a:schemeClr val="tx1"/>
                </a:solidFill>
                <a:latin typeface="Calibri" panose="020F0502020204030204" pitchFamily="34" charset="0"/>
              </a:rPr>
              <a:t>m educa ningu</a:t>
            </a:r>
            <a:r>
              <a:rPr lang="fr-FR" sz="3400" b="1" i="1" dirty="0">
                <a:solidFill>
                  <a:schemeClr val="tx1"/>
                </a:solidFill>
                <a:latin typeface="Calibri" panose="020F0502020204030204" pitchFamily="34" charset="0"/>
              </a:rPr>
              <a:t>é</a:t>
            </a:r>
            <a:r>
              <a:rPr lang="es-ES_tradnl" sz="3400" b="1" i="1" dirty="0">
                <a:solidFill>
                  <a:schemeClr val="tx1"/>
                </a:solidFill>
                <a:latin typeface="Calibri" panose="020F0502020204030204" pitchFamily="34" charset="0"/>
              </a:rPr>
              <a:t>m, </a:t>
            </a:r>
            <a:r>
              <a:rPr lang="es-ES_tradnl" sz="3400" b="1" i="1" dirty="0" err="1">
                <a:solidFill>
                  <a:schemeClr val="tx1"/>
                </a:solidFill>
                <a:latin typeface="Calibri" panose="020F0502020204030204" pitchFamily="34" charset="0"/>
              </a:rPr>
              <a:t>ningu</a:t>
            </a:r>
            <a:r>
              <a:rPr lang="fr-FR" sz="3400" b="1" i="1" dirty="0">
                <a:solidFill>
                  <a:schemeClr val="tx1"/>
                </a:solidFill>
                <a:latin typeface="Calibri" panose="020F0502020204030204" pitchFamily="34" charset="0"/>
              </a:rPr>
              <a:t>é</a:t>
            </a:r>
            <a:r>
              <a:rPr lang="pt-PT" sz="3400" b="1" i="1" dirty="0">
                <a:solidFill>
                  <a:schemeClr val="tx1"/>
                </a:solidFill>
                <a:latin typeface="Calibri" panose="020F0502020204030204" pitchFamily="34" charset="0"/>
              </a:rPr>
              <a:t>m se educa sozinho. </a:t>
            </a:r>
            <a:endParaRPr lang="pt-PT" sz="3400" b="1" i="1" dirty="0" smtClean="0">
              <a:solidFill>
                <a:schemeClr val="tx1"/>
              </a:solidFill>
              <a:latin typeface="Calibri" panose="020F0502020204030204" pitchFamily="34" charset="0"/>
            </a:endParaRPr>
          </a:p>
          <a:p>
            <a:pPr marL="0" indent="0" algn="ctr">
              <a:lnSpc>
                <a:spcPct val="200000"/>
              </a:lnSpc>
              <a:buNone/>
            </a:pPr>
            <a:r>
              <a:rPr lang="pt-PT" sz="3400" b="1" i="1" dirty="0" smtClean="0">
                <a:solidFill>
                  <a:schemeClr val="tx1"/>
                </a:solidFill>
                <a:latin typeface="Calibri" panose="020F0502020204030204" pitchFamily="34" charset="0"/>
              </a:rPr>
              <a:t>As </a:t>
            </a:r>
            <a:r>
              <a:rPr lang="pt-PT" sz="3400" b="1" i="1" dirty="0">
                <a:solidFill>
                  <a:schemeClr val="tx1"/>
                </a:solidFill>
                <a:latin typeface="Calibri" panose="020F0502020204030204" pitchFamily="34" charset="0"/>
              </a:rPr>
              <a:t>pessoas se educam numa relaçã</a:t>
            </a:r>
            <a:r>
              <a:rPr lang="pt-BR" sz="3400" b="1" i="1" dirty="0" smtClean="0">
                <a:solidFill>
                  <a:schemeClr val="tx1"/>
                </a:solidFill>
                <a:latin typeface="Calibri" panose="020F0502020204030204" pitchFamily="34" charset="0"/>
              </a:rPr>
              <a:t>o.”</a:t>
            </a:r>
            <a:endParaRPr lang="pt-BR" sz="3400" b="1" i="1" dirty="0">
              <a:solidFill>
                <a:schemeClr val="tx1"/>
              </a:solidFill>
              <a:latin typeface="Calibri" panose="020F0502020204030204" pitchFamily="34" charset="0"/>
            </a:endParaRPr>
          </a:p>
          <a:p>
            <a:pPr marL="0" indent="0" algn="ctr">
              <a:lnSpc>
                <a:spcPct val="200000"/>
              </a:lnSpc>
              <a:buNone/>
            </a:pPr>
            <a:r>
              <a:rPr lang="pt-PT" sz="3400" b="1" i="1" dirty="0">
                <a:solidFill>
                  <a:schemeClr val="tx1"/>
                </a:solidFill>
                <a:latin typeface="Calibri" panose="020F0502020204030204" pitchFamily="34" charset="0"/>
              </a:rPr>
              <a:t>Paulo Freire</a:t>
            </a:r>
            <a:r>
              <a:rPr lang="pt-BR" b="1" i="1" dirty="0">
                <a:solidFill>
                  <a:schemeClr val="tx1"/>
                </a:solidFill>
                <a:latin typeface="Calibri" panose="020F0502020204030204" pitchFamily="34" charset="0"/>
              </a:rPr>
              <a:t> </a:t>
            </a:r>
          </a:p>
          <a:p>
            <a:endParaRPr lang="pt-BR" dirty="0"/>
          </a:p>
        </p:txBody>
      </p:sp>
    </p:spTree>
    <p:extLst>
      <p:ext uri="{BB962C8B-B14F-4D97-AF65-F5344CB8AC3E}">
        <p14:creationId xmlns:p14="http://schemas.microsoft.com/office/powerpoint/2010/main" val="2726529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a:spLocks noGrp="1"/>
          </p:cNvSpPr>
          <p:nvPr>
            <p:ph type="body" idx="1"/>
          </p:nvPr>
        </p:nvSpPr>
        <p:spPr>
          <a:xfrm>
            <a:off x="378821" y="2965274"/>
            <a:ext cx="11260183" cy="1867989"/>
          </a:xfrm>
          <a:prstGeom prst="rect">
            <a:avLst/>
          </a:prstGeom>
        </p:spPr>
        <p:txBody>
          <a:bodyPr vert="horz" lIns="0" tIns="0" rIns="0" bIns="0" rtlCol="0" anchor="ctr">
            <a:noAutofit/>
          </a:bodyPr>
          <a:lstStyle/>
          <a:p>
            <a:pPr marL="0" indent="0" algn="ctr">
              <a:buNone/>
            </a:pPr>
            <a:endParaRPr lang="pt-BR" sz="2800" dirty="0" smtClean="0">
              <a:solidFill>
                <a:srgbClr val="FFFF00"/>
              </a:solidFill>
              <a:latin typeface="Calibri" panose="020F0502020204030204" pitchFamily="34" charset="0"/>
            </a:endParaRPr>
          </a:p>
          <a:p>
            <a:pPr marL="0" indent="0" algn="ctr">
              <a:buNone/>
            </a:pPr>
            <a:r>
              <a:rPr lang="pt-BR" sz="3000" b="1" dirty="0" smtClean="0">
                <a:solidFill>
                  <a:srgbClr val="FFFF00"/>
                </a:solidFill>
                <a:latin typeface="Calibri" panose="020F0502020204030204" pitchFamily="34" charset="0"/>
              </a:rPr>
              <a:t>LEI BRASILEIRA DE INCLUSÃO</a:t>
            </a:r>
          </a:p>
          <a:p>
            <a:pPr marL="0" indent="0" algn="ctr">
              <a:buNone/>
            </a:pPr>
            <a:endParaRPr lang="pt-BR" sz="2800" dirty="0">
              <a:solidFill>
                <a:schemeClr val="tx1"/>
              </a:solidFill>
              <a:latin typeface="Calibri" panose="020F0502020204030204" pitchFamily="34" charset="0"/>
            </a:endParaRPr>
          </a:p>
          <a:p>
            <a:pPr algn="just"/>
            <a:r>
              <a:rPr lang="pt-BR" dirty="0">
                <a:solidFill>
                  <a:schemeClr val="tx1"/>
                </a:solidFill>
                <a:latin typeface="Calibri" panose="020F0502020204030204" pitchFamily="34" charset="0"/>
              </a:rPr>
              <a:t>Art. 16.  Nos programas e serviços de habilitação e de reabilitação para a pessoa com deficiência, são garantidos:</a:t>
            </a:r>
          </a:p>
          <a:p>
            <a:pPr marL="0" indent="0" algn="just">
              <a:buNone/>
            </a:pPr>
            <a:r>
              <a:rPr lang="pt-BR" dirty="0" smtClean="0">
                <a:solidFill>
                  <a:schemeClr val="tx1"/>
                </a:solidFill>
                <a:latin typeface="Calibri" panose="020F0502020204030204" pitchFamily="34" charset="0"/>
              </a:rPr>
              <a:t>	I </a:t>
            </a:r>
            <a:r>
              <a:rPr lang="pt-BR" dirty="0">
                <a:solidFill>
                  <a:schemeClr val="tx1"/>
                </a:solidFill>
                <a:latin typeface="Calibri" panose="020F0502020204030204" pitchFamily="34" charset="0"/>
              </a:rPr>
              <a:t>- organização, serviços, métodos, técnicas e recursos para atender às características de cada pessoa com deficiência;</a:t>
            </a:r>
          </a:p>
          <a:p>
            <a:pPr marL="0" indent="0" algn="just">
              <a:buNone/>
            </a:pPr>
            <a:r>
              <a:rPr lang="pt-BR" dirty="0" smtClean="0">
                <a:solidFill>
                  <a:schemeClr val="tx1"/>
                </a:solidFill>
                <a:latin typeface="Calibri" panose="020F0502020204030204" pitchFamily="34" charset="0"/>
              </a:rPr>
              <a:t>	II </a:t>
            </a:r>
            <a:r>
              <a:rPr lang="pt-BR" dirty="0">
                <a:solidFill>
                  <a:schemeClr val="tx1"/>
                </a:solidFill>
                <a:latin typeface="Calibri" panose="020F0502020204030204" pitchFamily="34" charset="0"/>
              </a:rPr>
              <a:t>- acessibilidade em todos os ambientes e serviços;</a:t>
            </a:r>
          </a:p>
          <a:p>
            <a:pPr marL="0" indent="0" algn="just">
              <a:buNone/>
            </a:pPr>
            <a:r>
              <a:rPr lang="pt-BR" dirty="0">
                <a:solidFill>
                  <a:schemeClr val="tx1"/>
                </a:solidFill>
                <a:latin typeface="Calibri" panose="020F0502020204030204" pitchFamily="34" charset="0"/>
              </a:rPr>
              <a:t>	</a:t>
            </a:r>
            <a:r>
              <a:rPr lang="pt-BR" dirty="0">
                <a:solidFill>
                  <a:schemeClr val="tx1"/>
                </a:solidFill>
                <a:latin typeface="Calibri" panose="020F0502020204030204" pitchFamily="34" charset="0"/>
              </a:rPr>
              <a:t>I</a:t>
            </a:r>
            <a:r>
              <a:rPr lang="pt-BR" dirty="0" smtClean="0">
                <a:solidFill>
                  <a:schemeClr val="tx1"/>
                </a:solidFill>
                <a:latin typeface="Calibri" panose="020F0502020204030204" pitchFamily="34" charset="0"/>
              </a:rPr>
              <a:t>II </a:t>
            </a:r>
            <a:r>
              <a:rPr lang="pt-BR" dirty="0">
                <a:solidFill>
                  <a:schemeClr val="tx1"/>
                </a:solidFill>
                <a:latin typeface="Calibri" panose="020F0502020204030204" pitchFamily="34" charset="0"/>
              </a:rPr>
              <a:t>- tecnologia </a:t>
            </a:r>
            <a:r>
              <a:rPr lang="pt-BR" dirty="0" err="1">
                <a:solidFill>
                  <a:schemeClr val="tx1"/>
                </a:solidFill>
                <a:latin typeface="Calibri" panose="020F0502020204030204" pitchFamily="34" charset="0"/>
              </a:rPr>
              <a:t>assistiva</a:t>
            </a:r>
            <a:r>
              <a:rPr lang="pt-BR" dirty="0">
                <a:solidFill>
                  <a:schemeClr val="tx1"/>
                </a:solidFill>
                <a:latin typeface="Calibri" panose="020F0502020204030204" pitchFamily="34" charset="0"/>
              </a:rPr>
              <a:t>, tecnologia de reabilitação, materiais e equipamentos adequados e apoio técnico profissional, de acordo com as especificidades de cada pessoa com deficiência;</a:t>
            </a:r>
          </a:p>
          <a:p>
            <a:pPr marL="0" indent="0" algn="just">
              <a:buNone/>
            </a:pPr>
            <a:r>
              <a:rPr lang="pt-BR" dirty="0" smtClean="0">
                <a:solidFill>
                  <a:schemeClr val="tx1"/>
                </a:solidFill>
                <a:latin typeface="Calibri" panose="020F0502020204030204" pitchFamily="34" charset="0"/>
              </a:rPr>
              <a:t>	IV </a:t>
            </a:r>
            <a:r>
              <a:rPr lang="pt-BR" dirty="0">
                <a:solidFill>
                  <a:schemeClr val="tx1"/>
                </a:solidFill>
                <a:latin typeface="Calibri" panose="020F0502020204030204" pitchFamily="34" charset="0"/>
              </a:rPr>
              <a:t>- capacitação continuada de todos os profissionais que participem dos programas e serviços.</a:t>
            </a:r>
          </a:p>
          <a:p>
            <a:pPr marL="0" indent="0" algn="just">
              <a:lnSpc>
                <a:spcPct val="150000"/>
              </a:lnSpc>
              <a:buNone/>
            </a:pPr>
            <a:endParaRPr lang="pt-BR" sz="2800" dirty="0">
              <a:solidFill>
                <a:schemeClr val="tx1"/>
              </a:solidFill>
              <a:latin typeface="Calibri" panose="020F0502020204030204" pitchFamily="34" charset="0"/>
            </a:endParaRPr>
          </a:p>
          <a:p>
            <a:pPr marL="0" indent="0" algn="just">
              <a:lnSpc>
                <a:spcPct val="150000"/>
              </a:lnSpc>
              <a:buNone/>
            </a:pPr>
            <a:endParaRPr lang="pt-BR" sz="2600" dirty="0">
              <a:solidFill>
                <a:schemeClr val="tx1"/>
              </a:solidFill>
              <a:latin typeface="Calibri" panose="020F0502020204030204" pitchFamily="34" charset="0"/>
            </a:endParaRPr>
          </a:p>
          <a:p>
            <a:pPr marL="0" indent="0" algn="just">
              <a:lnSpc>
                <a:spcPct val="150000"/>
              </a:lnSpc>
              <a:buNone/>
            </a:pPr>
            <a:r>
              <a:rPr lang="en-US" sz="2600" dirty="0">
                <a:solidFill>
                  <a:schemeClr val="tx1"/>
                </a:solidFill>
                <a:latin typeface="Calibri" panose="020F0502020204030204" pitchFamily="34" charset="0"/>
              </a:rPr>
              <a:t> </a:t>
            </a:r>
            <a:endParaRPr lang="pt-BR" sz="26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2842346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07">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107">
                                            <p:txEl>
                                              <p:pRg st="3" end="3"/>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iterate>
                                    <p:tmAbs val="0"/>
                                  </p:iterate>
                                  <p:childTnLst>
                                    <p:set>
                                      <p:cBhvr>
                                        <p:cTn id="12" fill="hold"/>
                                        <p:tgtEl>
                                          <p:spTgt spid="107">
                                            <p:txEl>
                                              <p:pRg st="4" end="4"/>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iterate>
                                    <p:tmAbs val="0"/>
                                  </p:iterate>
                                  <p:childTnLst>
                                    <p:set>
                                      <p:cBhvr>
                                        <p:cTn id="15" fill="hold"/>
                                        <p:tgtEl>
                                          <p:spTgt spid="107">
                                            <p:txEl>
                                              <p:pRg st="5" end="5"/>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iterate>
                                    <p:tmAbs val="0"/>
                                  </p:iterate>
                                  <p:childTnLst>
                                    <p:set>
                                      <p:cBhvr>
                                        <p:cTn id="18" fill="hold"/>
                                        <p:tgtEl>
                                          <p:spTgt spid="107">
                                            <p:txEl>
                                              <p:pRg st="6" end="6"/>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iterate>
                                    <p:tmAbs val="0"/>
                                  </p:iterate>
                                  <p:childTnLst>
                                    <p:set>
                                      <p:cBhvr>
                                        <p:cTn id="21" fill="hold"/>
                                        <p:tgtEl>
                                          <p:spTgt spid="107">
                                            <p:txEl>
                                              <p:pRg st="7" end="7"/>
                                            </p:txEl>
                                          </p:spTgt>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grpId="0" nodeType="afterEffect">
                                  <p:stCondLst>
                                    <p:cond delay="0"/>
                                  </p:stCondLst>
                                  <p:iterate>
                                    <p:tmAbs val="0"/>
                                  </p:iterate>
                                  <p:childTnLst>
                                    <p:set>
                                      <p:cBhvr>
                                        <p:cTn id="24" fill="hold"/>
                                        <p:tgtEl>
                                          <p:spTgt spid="10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build="p" advAuto="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a:spLocks noGrp="1"/>
          </p:cNvSpPr>
          <p:nvPr>
            <p:ph type="body" idx="1"/>
          </p:nvPr>
        </p:nvSpPr>
        <p:spPr>
          <a:xfrm>
            <a:off x="378821" y="2965274"/>
            <a:ext cx="11260183" cy="1867989"/>
          </a:xfrm>
          <a:prstGeom prst="rect">
            <a:avLst/>
          </a:prstGeom>
        </p:spPr>
        <p:txBody>
          <a:bodyPr vert="horz" lIns="0" tIns="0" rIns="0" bIns="0" rtlCol="0" anchor="ctr">
            <a:noAutofit/>
          </a:bodyPr>
          <a:lstStyle/>
          <a:p>
            <a:pPr marL="0" indent="0" algn="ctr">
              <a:buNone/>
            </a:pPr>
            <a:endParaRPr lang="pt-BR" sz="2800" dirty="0" smtClean="0">
              <a:solidFill>
                <a:srgbClr val="FFFF00"/>
              </a:solidFill>
              <a:latin typeface="Calibri" panose="020F0502020204030204" pitchFamily="34" charset="0"/>
            </a:endParaRPr>
          </a:p>
          <a:p>
            <a:pPr marL="0" indent="0" algn="ctr">
              <a:buNone/>
            </a:pPr>
            <a:r>
              <a:rPr lang="pt-BR" sz="3000" b="1" dirty="0" smtClean="0">
                <a:solidFill>
                  <a:srgbClr val="FFFF00"/>
                </a:solidFill>
                <a:latin typeface="Calibri" panose="020F0502020204030204" pitchFamily="34" charset="0"/>
              </a:rPr>
              <a:t>LEI BRASILEIRA DE INCLUSÃO</a:t>
            </a:r>
          </a:p>
          <a:p>
            <a:pPr marL="0" indent="0" algn="ctr">
              <a:buNone/>
            </a:pPr>
            <a:endParaRPr lang="pt-BR" sz="2800" dirty="0">
              <a:solidFill>
                <a:schemeClr val="tx1"/>
              </a:solidFill>
              <a:latin typeface="Calibri" panose="020F0502020204030204" pitchFamily="34" charset="0"/>
            </a:endParaRPr>
          </a:p>
          <a:p>
            <a:pPr algn="just"/>
            <a:r>
              <a:rPr lang="pt-BR" sz="2400" dirty="0">
                <a:solidFill>
                  <a:schemeClr val="tx1"/>
                </a:solidFill>
                <a:latin typeface="Calibri" panose="020F0502020204030204" pitchFamily="34" charset="0"/>
              </a:rPr>
              <a:t>Art</a:t>
            </a:r>
            <a:r>
              <a:rPr lang="pt-BR" sz="2400" dirty="0" smtClean="0">
                <a:solidFill>
                  <a:schemeClr val="tx1"/>
                </a:solidFill>
                <a:latin typeface="Calibri" panose="020F0502020204030204" pitchFamily="34" charset="0"/>
              </a:rPr>
              <a:t>.</a:t>
            </a:r>
            <a:r>
              <a:rPr lang="pt-BR" sz="2400" dirty="0">
                <a:solidFill>
                  <a:schemeClr val="tx1"/>
                </a:solidFill>
                <a:latin typeface="Calibri" panose="020F0502020204030204" pitchFamily="34" charset="0"/>
              </a:rPr>
              <a:t> </a:t>
            </a:r>
            <a:r>
              <a:rPr lang="pt-BR" sz="2400" dirty="0" smtClean="0">
                <a:solidFill>
                  <a:schemeClr val="tx1"/>
                </a:solidFill>
                <a:latin typeface="Calibri" panose="020F0502020204030204" pitchFamily="34" charset="0"/>
              </a:rPr>
              <a:t>17. Os </a:t>
            </a:r>
            <a:r>
              <a:rPr lang="pt-BR" sz="2400" dirty="0">
                <a:solidFill>
                  <a:schemeClr val="tx1"/>
                </a:solidFill>
                <a:latin typeface="Calibri" panose="020F0502020204030204" pitchFamily="34" charset="0"/>
              </a:rPr>
              <a:t>serviços do SUS e do Suas deverão promover ações articuladas para garantir à pessoa com deficiência e sua família a aquisição de informações, orientações e formas de acesso às políticas públicas disponíveis, com a finalidade de propiciar sua plena participação social.</a:t>
            </a:r>
          </a:p>
          <a:p>
            <a:pPr marL="0" indent="0" algn="just">
              <a:buNone/>
            </a:pPr>
            <a:r>
              <a:rPr lang="pt-BR" sz="2400" dirty="0" smtClean="0">
                <a:solidFill>
                  <a:schemeClr val="tx1"/>
                </a:solidFill>
                <a:latin typeface="Calibri" panose="020F0502020204030204" pitchFamily="34" charset="0"/>
              </a:rPr>
              <a:t>	Parágrafo </a:t>
            </a:r>
            <a:r>
              <a:rPr lang="pt-BR" sz="2400" dirty="0">
                <a:solidFill>
                  <a:schemeClr val="tx1"/>
                </a:solidFill>
                <a:latin typeface="Calibri" panose="020F0502020204030204" pitchFamily="34" charset="0"/>
              </a:rPr>
              <a:t>único.  Os serviços de que trata o </a:t>
            </a:r>
            <a:r>
              <a:rPr lang="pt-BR" sz="2400" b="1" dirty="0">
                <a:solidFill>
                  <a:schemeClr val="tx1"/>
                </a:solidFill>
                <a:latin typeface="Calibri" panose="020F0502020204030204" pitchFamily="34" charset="0"/>
              </a:rPr>
              <a:t>caput</a:t>
            </a:r>
            <a:r>
              <a:rPr lang="pt-BR" sz="2400" i="1" dirty="0">
                <a:solidFill>
                  <a:schemeClr val="tx1"/>
                </a:solidFill>
                <a:latin typeface="Calibri" panose="020F0502020204030204" pitchFamily="34" charset="0"/>
              </a:rPr>
              <a:t> </a:t>
            </a:r>
            <a:r>
              <a:rPr lang="pt-BR" sz="2400" dirty="0">
                <a:solidFill>
                  <a:schemeClr val="tx1"/>
                </a:solidFill>
                <a:latin typeface="Calibri" panose="020F0502020204030204" pitchFamily="34" charset="0"/>
              </a:rPr>
              <a:t>deste artigo podem fornecer informações e orientações nas áreas de saúde, de educação, de cultura, de esporte, de lazer, de transporte, de previdência social, de assistência social, de habitação, de trabalho, de empreendedorismo, de acesso ao crédito, de promoção, proteção e defesa de direitos e nas demais áreas que possibilitem à pessoa com deficiência exercer sua cidadania.</a:t>
            </a:r>
          </a:p>
          <a:p>
            <a:pPr marL="0" indent="0" algn="just">
              <a:lnSpc>
                <a:spcPct val="150000"/>
              </a:lnSpc>
              <a:buNone/>
            </a:pPr>
            <a:endParaRPr lang="pt-BR" sz="2800" dirty="0">
              <a:solidFill>
                <a:schemeClr val="tx1"/>
              </a:solidFill>
              <a:latin typeface="Calibri" panose="020F0502020204030204" pitchFamily="34" charset="0"/>
            </a:endParaRPr>
          </a:p>
          <a:p>
            <a:pPr marL="0" indent="0" algn="just">
              <a:lnSpc>
                <a:spcPct val="150000"/>
              </a:lnSpc>
              <a:buNone/>
            </a:pPr>
            <a:endParaRPr lang="pt-BR" sz="2600" dirty="0">
              <a:solidFill>
                <a:schemeClr val="tx1"/>
              </a:solidFill>
              <a:latin typeface="Calibri" panose="020F0502020204030204" pitchFamily="34" charset="0"/>
            </a:endParaRPr>
          </a:p>
          <a:p>
            <a:pPr marL="0" indent="0" algn="just">
              <a:lnSpc>
                <a:spcPct val="150000"/>
              </a:lnSpc>
              <a:buNone/>
            </a:pPr>
            <a:r>
              <a:rPr lang="en-US" sz="2600" dirty="0">
                <a:solidFill>
                  <a:schemeClr val="tx1"/>
                </a:solidFill>
                <a:latin typeface="Calibri" panose="020F0502020204030204" pitchFamily="34" charset="0"/>
              </a:rPr>
              <a:t> </a:t>
            </a:r>
            <a:endParaRPr lang="pt-BR" sz="26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32949803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07">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107">
                                            <p:txEl>
                                              <p:pRg st="3" end="3"/>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iterate>
                                    <p:tmAbs val="0"/>
                                  </p:iterate>
                                  <p:childTnLst>
                                    <p:set>
                                      <p:cBhvr>
                                        <p:cTn id="12" fill="hold"/>
                                        <p:tgtEl>
                                          <p:spTgt spid="107">
                                            <p:txEl>
                                              <p:pRg st="4" end="4"/>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iterate>
                                    <p:tmAbs val="0"/>
                                  </p:iterate>
                                  <p:childTnLst>
                                    <p:set>
                                      <p:cBhvr>
                                        <p:cTn id="15" fill="hold"/>
                                        <p:tgtEl>
                                          <p:spTgt spid="1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build="p" advAuto="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a:spLocks noGrp="1"/>
          </p:cNvSpPr>
          <p:nvPr>
            <p:ph type="body" idx="1"/>
          </p:nvPr>
        </p:nvSpPr>
        <p:spPr>
          <a:xfrm>
            <a:off x="378821" y="2965274"/>
            <a:ext cx="11260183" cy="1867989"/>
          </a:xfrm>
          <a:prstGeom prst="rect">
            <a:avLst/>
          </a:prstGeom>
        </p:spPr>
        <p:txBody>
          <a:bodyPr vert="horz" lIns="0" tIns="0" rIns="0" bIns="0" rtlCol="0" anchor="ctr">
            <a:noAutofit/>
          </a:bodyPr>
          <a:lstStyle/>
          <a:p>
            <a:pPr marL="0" indent="0" algn="ctr">
              <a:buNone/>
            </a:pPr>
            <a:endParaRPr lang="pt-BR" sz="2800" dirty="0" smtClean="0">
              <a:solidFill>
                <a:srgbClr val="FFFF00"/>
              </a:solidFill>
              <a:latin typeface="Calibri" panose="020F0502020204030204" pitchFamily="34" charset="0"/>
            </a:endParaRPr>
          </a:p>
          <a:p>
            <a:pPr marL="0" indent="0" algn="ctr">
              <a:buNone/>
            </a:pPr>
            <a:r>
              <a:rPr lang="pt-BR" sz="3000" b="1" dirty="0" smtClean="0">
                <a:solidFill>
                  <a:srgbClr val="FFFF00"/>
                </a:solidFill>
                <a:latin typeface="Calibri" panose="020F0502020204030204" pitchFamily="34" charset="0"/>
              </a:rPr>
              <a:t>VAMOS FALAR DE SUAS</a:t>
            </a:r>
          </a:p>
          <a:p>
            <a:pPr marL="0" indent="0" algn="ctr">
              <a:buNone/>
            </a:pPr>
            <a:endParaRPr lang="pt-BR" sz="2800" dirty="0">
              <a:solidFill>
                <a:schemeClr val="tx1"/>
              </a:solidFill>
              <a:latin typeface="Calibri" panose="020F0502020204030204" pitchFamily="34" charset="0"/>
            </a:endParaRPr>
          </a:p>
          <a:p>
            <a:pPr algn="just">
              <a:lnSpc>
                <a:spcPct val="150000"/>
              </a:lnSpc>
            </a:pPr>
            <a:r>
              <a:rPr lang="pt-PT" sz="3000" dirty="0">
                <a:solidFill>
                  <a:schemeClr val="tx1"/>
                </a:solidFill>
                <a:latin typeface="Calibri" panose="020F0502020204030204" pitchFamily="34" charset="0"/>
              </a:rPr>
              <a:t>Art. </a:t>
            </a:r>
            <a:r>
              <a:rPr lang="pt-PT" sz="3000" dirty="0" smtClean="0">
                <a:solidFill>
                  <a:schemeClr val="tx1"/>
                </a:solidFill>
                <a:latin typeface="Calibri" panose="020F0502020204030204" pitchFamily="34" charset="0"/>
              </a:rPr>
              <a:t>1º - A </a:t>
            </a:r>
            <a:r>
              <a:rPr lang="pt-PT" sz="3000" dirty="0">
                <a:solidFill>
                  <a:schemeClr val="tx1"/>
                </a:solidFill>
                <a:latin typeface="Calibri" panose="020F0502020204030204" pitchFamily="34" charset="0"/>
              </a:rPr>
              <a:t>pol</a:t>
            </a:r>
            <a:r>
              <a:rPr lang="pt-BR" sz="3000" dirty="0">
                <a:solidFill>
                  <a:schemeClr val="tx1"/>
                </a:solidFill>
                <a:latin typeface="Calibri" panose="020F0502020204030204" pitchFamily="34" charset="0"/>
              </a:rPr>
              <a:t>í</a:t>
            </a:r>
            <a:r>
              <a:rPr lang="pt-PT" sz="3000" dirty="0">
                <a:solidFill>
                  <a:schemeClr val="tx1"/>
                </a:solidFill>
                <a:latin typeface="Calibri" panose="020F0502020204030204" pitchFamily="34" charset="0"/>
              </a:rPr>
              <a:t>tica de assist</a:t>
            </a:r>
            <a:r>
              <a:rPr lang="fr-FR" sz="3000" dirty="0">
                <a:solidFill>
                  <a:schemeClr val="tx1"/>
                </a:solidFill>
                <a:latin typeface="Calibri" panose="020F0502020204030204" pitchFamily="34" charset="0"/>
              </a:rPr>
              <a:t>ê</a:t>
            </a:r>
            <a:r>
              <a:rPr lang="pt-PT" sz="3000" dirty="0">
                <a:solidFill>
                  <a:schemeClr val="tx1"/>
                </a:solidFill>
                <a:latin typeface="Calibri" panose="020F0502020204030204" pitchFamily="34" charset="0"/>
              </a:rPr>
              <a:t>ncia social, que tem por funçõ</a:t>
            </a:r>
            <a:r>
              <a:rPr lang="en-US" sz="3000" dirty="0" err="1">
                <a:solidFill>
                  <a:schemeClr val="tx1"/>
                </a:solidFill>
                <a:latin typeface="Calibri" panose="020F0502020204030204" pitchFamily="34" charset="0"/>
              </a:rPr>
              <a:t>es</a:t>
            </a:r>
            <a:r>
              <a:rPr lang="en-US" sz="3000" dirty="0">
                <a:solidFill>
                  <a:schemeClr val="tx1"/>
                </a:solidFill>
                <a:latin typeface="Calibri" panose="020F0502020204030204" pitchFamily="34" charset="0"/>
              </a:rPr>
              <a:t> a </a:t>
            </a:r>
            <a:r>
              <a:rPr lang="en-US" sz="3000" dirty="0" err="1">
                <a:solidFill>
                  <a:schemeClr val="tx1"/>
                </a:solidFill>
                <a:latin typeface="Calibri" panose="020F0502020204030204" pitchFamily="34" charset="0"/>
              </a:rPr>
              <a:t>prote</a:t>
            </a:r>
            <a:r>
              <a:rPr lang="pt-PT" sz="3000" dirty="0">
                <a:solidFill>
                  <a:schemeClr val="tx1"/>
                </a:solidFill>
                <a:latin typeface="Calibri" panose="020F0502020204030204" pitchFamily="34" charset="0"/>
              </a:rPr>
              <a:t>ção social, a vigil</a:t>
            </a:r>
            <a:r>
              <a:rPr lang="pt-BR" sz="3000" dirty="0">
                <a:solidFill>
                  <a:schemeClr val="tx1"/>
                </a:solidFill>
                <a:latin typeface="Calibri" panose="020F0502020204030204" pitchFamily="34" charset="0"/>
              </a:rPr>
              <a:t>â</a:t>
            </a:r>
            <a:r>
              <a:rPr lang="pt-PT" sz="3000" dirty="0">
                <a:solidFill>
                  <a:schemeClr val="tx1"/>
                </a:solidFill>
                <a:latin typeface="Calibri" panose="020F0502020204030204" pitchFamily="34" charset="0"/>
              </a:rPr>
              <a:t>ncia socioassistencial e a defesa de direitos, organiza-se sob a forma de sistema p</a:t>
            </a:r>
            <a:r>
              <a:rPr lang="pt-BR" sz="3000" dirty="0">
                <a:solidFill>
                  <a:schemeClr val="tx1"/>
                </a:solidFill>
                <a:latin typeface="Calibri" panose="020F0502020204030204" pitchFamily="34" charset="0"/>
              </a:rPr>
              <a:t>ú</a:t>
            </a:r>
            <a:r>
              <a:rPr lang="it-IT" sz="3000" dirty="0">
                <a:solidFill>
                  <a:schemeClr val="tx1"/>
                </a:solidFill>
                <a:latin typeface="Calibri" panose="020F0502020204030204" pitchFamily="34" charset="0"/>
              </a:rPr>
              <a:t>blico n</a:t>
            </a:r>
            <a:r>
              <a:rPr lang="pt-PT" sz="3000" dirty="0">
                <a:solidFill>
                  <a:schemeClr val="tx1"/>
                </a:solidFill>
                <a:latin typeface="Calibri" panose="020F0502020204030204" pitchFamily="34" charset="0"/>
              </a:rPr>
              <a:t>ão contributivo, descentralizado e participativo, denominado Sistema </a:t>
            </a:r>
            <a:r>
              <a:rPr lang="pt-BR" sz="3000" dirty="0">
                <a:solidFill>
                  <a:schemeClr val="tx1"/>
                </a:solidFill>
                <a:latin typeface="Calibri" panose="020F0502020204030204" pitchFamily="34" charset="0"/>
              </a:rPr>
              <a:t>Ú</a:t>
            </a:r>
            <a:r>
              <a:rPr lang="pt-PT" sz="3000" dirty="0">
                <a:solidFill>
                  <a:schemeClr val="tx1"/>
                </a:solidFill>
                <a:latin typeface="Calibri" panose="020F0502020204030204" pitchFamily="34" charset="0"/>
              </a:rPr>
              <a:t>nico de Assist</a:t>
            </a:r>
            <a:r>
              <a:rPr lang="fr-FR" sz="3000" dirty="0">
                <a:solidFill>
                  <a:schemeClr val="tx1"/>
                </a:solidFill>
                <a:latin typeface="Calibri" panose="020F0502020204030204" pitchFamily="34" charset="0"/>
              </a:rPr>
              <a:t>ê</a:t>
            </a:r>
            <a:r>
              <a:rPr lang="pt-BR" sz="3000" dirty="0" err="1">
                <a:solidFill>
                  <a:schemeClr val="tx1"/>
                </a:solidFill>
                <a:latin typeface="Calibri" panose="020F0502020204030204" pitchFamily="34" charset="0"/>
              </a:rPr>
              <a:t>ncia</a:t>
            </a:r>
            <a:r>
              <a:rPr lang="pt-BR" sz="3000" dirty="0">
                <a:solidFill>
                  <a:schemeClr val="tx1"/>
                </a:solidFill>
                <a:latin typeface="Calibri" panose="020F0502020204030204" pitchFamily="34" charset="0"/>
              </a:rPr>
              <a:t> Social </a:t>
            </a:r>
            <a:r>
              <a:rPr lang="pt-BR" sz="3000" dirty="0" smtClean="0">
                <a:solidFill>
                  <a:schemeClr val="tx1"/>
                </a:solidFill>
                <a:latin typeface="Calibri" panose="020F0502020204030204" pitchFamily="34" charset="0"/>
              </a:rPr>
              <a:t>– SUAS.</a:t>
            </a:r>
            <a:endParaRPr lang="pt-BR" sz="3000" dirty="0">
              <a:solidFill>
                <a:schemeClr val="tx1"/>
              </a:solidFill>
              <a:latin typeface="Calibri" panose="020F0502020204030204" pitchFamily="34" charset="0"/>
            </a:endParaRPr>
          </a:p>
          <a:p>
            <a:pPr marL="0" indent="0" algn="just">
              <a:lnSpc>
                <a:spcPct val="150000"/>
              </a:lnSpc>
              <a:buNone/>
            </a:pPr>
            <a:endParaRPr lang="pt-BR" sz="2800" dirty="0">
              <a:solidFill>
                <a:schemeClr val="tx1"/>
              </a:solidFill>
              <a:latin typeface="Calibri" panose="020F0502020204030204" pitchFamily="34" charset="0"/>
            </a:endParaRPr>
          </a:p>
          <a:p>
            <a:pPr marL="0" indent="0" algn="just">
              <a:lnSpc>
                <a:spcPct val="150000"/>
              </a:lnSpc>
              <a:buNone/>
            </a:pPr>
            <a:endParaRPr lang="pt-BR" sz="2600" dirty="0">
              <a:solidFill>
                <a:schemeClr val="tx1"/>
              </a:solidFill>
              <a:latin typeface="Calibri" panose="020F0502020204030204" pitchFamily="34" charset="0"/>
            </a:endParaRPr>
          </a:p>
          <a:p>
            <a:pPr marL="0" indent="0" algn="just">
              <a:lnSpc>
                <a:spcPct val="150000"/>
              </a:lnSpc>
              <a:buNone/>
            </a:pPr>
            <a:r>
              <a:rPr lang="en-US" sz="2600" dirty="0">
                <a:solidFill>
                  <a:schemeClr val="tx1"/>
                </a:solidFill>
                <a:latin typeface="Calibri" panose="020F0502020204030204" pitchFamily="34" charset="0"/>
              </a:rPr>
              <a:t> </a:t>
            </a:r>
            <a:endParaRPr lang="pt-BR" sz="26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29196748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07">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1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build="p" advAuto="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a:spLocks noGrp="1"/>
          </p:cNvSpPr>
          <p:nvPr>
            <p:ph type="body" idx="1"/>
          </p:nvPr>
        </p:nvSpPr>
        <p:spPr>
          <a:xfrm>
            <a:off x="378821" y="2129246"/>
            <a:ext cx="11260183" cy="3030583"/>
          </a:xfrm>
          <a:prstGeom prst="rect">
            <a:avLst/>
          </a:prstGeom>
        </p:spPr>
        <p:txBody>
          <a:bodyPr vert="horz" lIns="0" tIns="0" rIns="0" bIns="0" rtlCol="0" anchor="ctr">
            <a:noAutofit/>
          </a:bodyPr>
          <a:lstStyle/>
          <a:p>
            <a:pPr marL="0" indent="0" algn="ctr">
              <a:buNone/>
            </a:pPr>
            <a:endParaRPr lang="pt-BR" sz="2800" dirty="0" smtClean="0">
              <a:solidFill>
                <a:srgbClr val="FFFF00"/>
              </a:solidFill>
              <a:latin typeface="Calibri" panose="020F0502020204030204" pitchFamily="34" charset="0"/>
            </a:endParaRPr>
          </a:p>
          <a:p>
            <a:pPr marL="0" indent="0" algn="ctr">
              <a:buNone/>
            </a:pPr>
            <a:r>
              <a:rPr lang="pt-BR" sz="3000" b="1" dirty="0" smtClean="0">
                <a:solidFill>
                  <a:srgbClr val="FFFF00"/>
                </a:solidFill>
                <a:latin typeface="Calibri" panose="020F0502020204030204" pitchFamily="34" charset="0"/>
              </a:rPr>
              <a:t>ORGANIZAÇÃO DA ASSISTÊNCIA SOCIAL POR NÍVEIS DE PROTEÇÃO</a:t>
            </a:r>
          </a:p>
          <a:p>
            <a:pPr marL="0" indent="0" algn="ctr">
              <a:buNone/>
            </a:pPr>
            <a:endParaRPr lang="pt-BR" sz="2800" dirty="0">
              <a:solidFill>
                <a:schemeClr val="tx1"/>
              </a:solidFill>
              <a:latin typeface="Calibri" panose="020F0502020204030204" pitchFamily="34" charset="0"/>
            </a:endParaRPr>
          </a:p>
          <a:p>
            <a:pPr algn="just">
              <a:lnSpc>
                <a:spcPct val="150000"/>
              </a:lnSpc>
            </a:pPr>
            <a:r>
              <a:rPr lang="pt-BR" dirty="0">
                <a:solidFill>
                  <a:schemeClr val="tx1"/>
                </a:solidFill>
                <a:latin typeface="Calibri" panose="020F0502020204030204" pitchFamily="34" charset="0"/>
              </a:rPr>
              <a:t>I - </a:t>
            </a:r>
            <a:r>
              <a:rPr lang="pt-BR" dirty="0" err="1">
                <a:solidFill>
                  <a:schemeClr val="tx1"/>
                </a:solidFill>
                <a:latin typeface="Calibri" panose="020F0502020204030204" pitchFamily="34" charset="0"/>
              </a:rPr>
              <a:t>prote</a:t>
            </a:r>
            <a:r>
              <a:rPr lang="pt-PT" dirty="0">
                <a:solidFill>
                  <a:schemeClr val="tx1"/>
                </a:solidFill>
                <a:latin typeface="Calibri" panose="020F0502020204030204" pitchFamily="34" charset="0"/>
              </a:rPr>
              <a:t>ção social b</a:t>
            </a:r>
            <a:r>
              <a:rPr lang="pt-BR" dirty="0">
                <a:solidFill>
                  <a:schemeClr val="tx1"/>
                </a:solidFill>
                <a:latin typeface="Calibri" panose="020F0502020204030204" pitchFamily="34" charset="0"/>
              </a:rPr>
              <a:t>á</a:t>
            </a:r>
            <a:r>
              <a:rPr lang="pt-PT" dirty="0">
                <a:solidFill>
                  <a:schemeClr val="tx1"/>
                </a:solidFill>
                <a:latin typeface="Calibri" panose="020F0502020204030204" pitchFamily="34" charset="0"/>
              </a:rPr>
              <a:t>sica: conjunto de serviços, programas, projetos e benef</a:t>
            </a:r>
            <a:r>
              <a:rPr lang="pt-BR" dirty="0">
                <a:solidFill>
                  <a:schemeClr val="tx1"/>
                </a:solidFill>
                <a:latin typeface="Calibri" panose="020F0502020204030204" pitchFamily="34" charset="0"/>
              </a:rPr>
              <a:t>í</a:t>
            </a:r>
            <a:r>
              <a:rPr lang="pt-PT" dirty="0">
                <a:solidFill>
                  <a:schemeClr val="tx1"/>
                </a:solidFill>
                <a:latin typeface="Calibri" panose="020F0502020204030204" pitchFamily="34" charset="0"/>
              </a:rPr>
              <a:t>cios da assist</a:t>
            </a:r>
            <a:r>
              <a:rPr lang="fr-FR" dirty="0">
                <a:solidFill>
                  <a:schemeClr val="tx1"/>
                </a:solidFill>
                <a:latin typeface="Calibri" panose="020F0502020204030204" pitchFamily="34" charset="0"/>
              </a:rPr>
              <a:t>ê</a:t>
            </a:r>
            <a:r>
              <a:rPr lang="pt-PT" dirty="0">
                <a:solidFill>
                  <a:schemeClr val="tx1"/>
                </a:solidFill>
                <a:latin typeface="Calibri" panose="020F0502020204030204" pitchFamily="34" charset="0"/>
              </a:rPr>
              <a:t>ncia social que visa a prevenir situações de vulnerabilidade e risco social por meio do desenvolvimento de potencialidades e aquisições e do fortalecimento de v</a:t>
            </a:r>
            <a:r>
              <a:rPr lang="pt-BR" dirty="0">
                <a:solidFill>
                  <a:schemeClr val="tx1"/>
                </a:solidFill>
                <a:latin typeface="Calibri" panose="020F0502020204030204" pitchFamily="34" charset="0"/>
              </a:rPr>
              <a:t>í</a:t>
            </a:r>
            <a:r>
              <a:rPr lang="pt-PT" dirty="0">
                <a:solidFill>
                  <a:schemeClr val="tx1"/>
                </a:solidFill>
                <a:latin typeface="Calibri" panose="020F0502020204030204" pitchFamily="34" charset="0"/>
              </a:rPr>
              <a:t>nculos familiares e comunit</a:t>
            </a:r>
            <a:r>
              <a:rPr lang="pt-BR" dirty="0">
                <a:solidFill>
                  <a:schemeClr val="tx1"/>
                </a:solidFill>
                <a:latin typeface="Calibri" panose="020F0502020204030204" pitchFamily="34" charset="0"/>
              </a:rPr>
              <a:t>á</a:t>
            </a:r>
            <a:r>
              <a:rPr lang="es-ES_tradnl" dirty="0" err="1">
                <a:solidFill>
                  <a:schemeClr val="tx1"/>
                </a:solidFill>
                <a:latin typeface="Calibri" panose="020F0502020204030204" pitchFamily="34" charset="0"/>
              </a:rPr>
              <a:t>rios</a:t>
            </a:r>
            <a:r>
              <a:rPr lang="es-ES_tradnl" dirty="0">
                <a:solidFill>
                  <a:schemeClr val="tx1"/>
                </a:solidFill>
                <a:latin typeface="Calibri" panose="020F0502020204030204" pitchFamily="34" charset="0"/>
              </a:rPr>
              <a:t>; </a:t>
            </a:r>
            <a:endParaRPr lang="pt-BR" dirty="0">
              <a:solidFill>
                <a:schemeClr val="tx1"/>
              </a:solidFill>
              <a:latin typeface="Calibri" panose="020F0502020204030204" pitchFamily="34" charset="0"/>
            </a:endParaRPr>
          </a:p>
          <a:p>
            <a:pPr algn="just">
              <a:lnSpc>
                <a:spcPct val="150000"/>
              </a:lnSpc>
            </a:pPr>
            <a:r>
              <a:rPr lang="en-US" dirty="0">
                <a:solidFill>
                  <a:schemeClr val="tx1"/>
                </a:solidFill>
                <a:latin typeface="Calibri" panose="020F0502020204030204" pitchFamily="34" charset="0"/>
              </a:rPr>
              <a:t>II - </a:t>
            </a:r>
            <a:r>
              <a:rPr lang="en-US" dirty="0" err="1">
                <a:solidFill>
                  <a:schemeClr val="tx1"/>
                </a:solidFill>
                <a:latin typeface="Calibri" panose="020F0502020204030204" pitchFamily="34" charset="0"/>
              </a:rPr>
              <a:t>prote</a:t>
            </a:r>
            <a:r>
              <a:rPr lang="pt-PT" dirty="0">
                <a:solidFill>
                  <a:schemeClr val="tx1"/>
                </a:solidFill>
                <a:latin typeface="Calibri" panose="020F0502020204030204" pitchFamily="34" charset="0"/>
              </a:rPr>
              <a:t>ção social especial: conjunto de serviços, programas e projetos que tem por objetivo contribuir para a reconstruçã</a:t>
            </a:r>
            <a:r>
              <a:rPr lang="es-ES_tradnl" dirty="0">
                <a:solidFill>
                  <a:schemeClr val="tx1"/>
                </a:solidFill>
                <a:latin typeface="Calibri" panose="020F0502020204030204" pitchFamily="34" charset="0"/>
              </a:rPr>
              <a:t>o de v</a:t>
            </a:r>
            <a:r>
              <a:rPr lang="en-US" dirty="0">
                <a:solidFill>
                  <a:schemeClr val="tx1"/>
                </a:solidFill>
                <a:latin typeface="Calibri" panose="020F0502020204030204" pitchFamily="34" charset="0"/>
              </a:rPr>
              <a:t>í</a:t>
            </a:r>
            <a:r>
              <a:rPr lang="pt-PT" dirty="0">
                <a:solidFill>
                  <a:schemeClr val="tx1"/>
                </a:solidFill>
                <a:latin typeface="Calibri" panose="020F0502020204030204" pitchFamily="34" charset="0"/>
              </a:rPr>
              <a:t>nculos familiares e comunit</a:t>
            </a:r>
            <a:r>
              <a:rPr lang="en-US" dirty="0">
                <a:solidFill>
                  <a:schemeClr val="tx1"/>
                </a:solidFill>
                <a:latin typeface="Calibri" panose="020F0502020204030204" pitchFamily="34" charset="0"/>
              </a:rPr>
              <a:t>á</a:t>
            </a:r>
            <a:r>
              <a:rPr lang="pt-PT" dirty="0">
                <a:solidFill>
                  <a:schemeClr val="tx1"/>
                </a:solidFill>
                <a:latin typeface="Calibri" panose="020F0502020204030204" pitchFamily="34" charset="0"/>
              </a:rPr>
              <a:t>rios, a defesa de direito, o fortalecimento das potencialidades e aquisições e a proteção de fam</a:t>
            </a:r>
            <a:r>
              <a:rPr lang="en-US" dirty="0">
                <a:solidFill>
                  <a:schemeClr val="tx1"/>
                </a:solidFill>
                <a:latin typeface="Calibri" panose="020F0502020204030204" pitchFamily="34" charset="0"/>
              </a:rPr>
              <a:t>í</a:t>
            </a:r>
            <a:r>
              <a:rPr lang="pt-PT" dirty="0">
                <a:solidFill>
                  <a:schemeClr val="tx1"/>
                </a:solidFill>
                <a:latin typeface="Calibri" panose="020F0502020204030204" pitchFamily="34" charset="0"/>
              </a:rPr>
              <a:t>lias e indiv</a:t>
            </a:r>
            <a:r>
              <a:rPr lang="en-US" dirty="0">
                <a:solidFill>
                  <a:schemeClr val="tx1"/>
                </a:solidFill>
                <a:latin typeface="Calibri" panose="020F0502020204030204" pitchFamily="34" charset="0"/>
              </a:rPr>
              <a:t>í</a:t>
            </a:r>
            <a:r>
              <a:rPr lang="pt-PT" dirty="0">
                <a:solidFill>
                  <a:schemeClr val="tx1"/>
                </a:solidFill>
                <a:latin typeface="Calibri" panose="020F0502020204030204" pitchFamily="34" charset="0"/>
              </a:rPr>
              <a:t>duos para o enfrentamento das situaçõ</a:t>
            </a:r>
            <a:r>
              <a:rPr lang="es-ES_tradnl" dirty="0">
                <a:solidFill>
                  <a:schemeClr val="tx1"/>
                </a:solidFill>
                <a:latin typeface="Calibri" panose="020F0502020204030204" pitchFamily="34" charset="0"/>
              </a:rPr>
              <a:t>es de viola</a:t>
            </a:r>
            <a:r>
              <a:rPr lang="pt-PT" dirty="0">
                <a:solidFill>
                  <a:schemeClr val="tx1"/>
                </a:solidFill>
                <a:latin typeface="Calibri" panose="020F0502020204030204" pitchFamily="34" charset="0"/>
              </a:rPr>
              <a:t>ção de direitos</a:t>
            </a:r>
            <a:endParaRPr lang="pt-BR" sz="2800" dirty="0">
              <a:solidFill>
                <a:schemeClr val="tx1"/>
              </a:solidFill>
              <a:latin typeface="Calibri" panose="020F0502020204030204" pitchFamily="34" charset="0"/>
            </a:endParaRPr>
          </a:p>
          <a:p>
            <a:pPr marL="0" indent="0" algn="just">
              <a:lnSpc>
                <a:spcPct val="150000"/>
              </a:lnSpc>
              <a:buNone/>
            </a:pPr>
            <a:endParaRPr lang="pt-BR" sz="2600" dirty="0">
              <a:solidFill>
                <a:schemeClr val="tx1"/>
              </a:solidFill>
              <a:latin typeface="Calibri" panose="020F0502020204030204" pitchFamily="34" charset="0"/>
            </a:endParaRPr>
          </a:p>
          <a:p>
            <a:pPr marL="0" indent="0" algn="just">
              <a:lnSpc>
                <a:spcPct val="150000"/>
              </a:lnSpc>
              <a:buNone/>
            </a:pPr>
            <a:r>
              <a:rPr lang="en-US" sz="2600" dirty="0">
                <a:solidFill>
                  <a:schemeClr val="tx1"/>
                </a:solidFill>
                <a:latin typeface="Calibri" panose="020F0502020204030204" pitchFamily="34" charset="0"/>
              </a:rPr>
              <a:t> </a:t>
            </a:r>
            <a:endParaRPr lang="pt-BR" sz="26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844167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07">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1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build="p" advAuto="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a:spLocks noGrp="1"/>
          </p:cNvSpPr>
          <p:nvPr>
            <p:ph type="body" idx="1"/>
          </p:nvPr>
        </p:nvSpPr>
        <p:spPr>
          <a:xfrm>
            <a:off x="378821" y="2455817"/>
            <a:ext cx="11260183" cy="2704012"/>
          </a:xfrm>
          <a:prstGeom prst="rect">
            <a:avLst/>
          </a:prstGeom>
        </p:spPr>
        <p:txBody>
          <a:bodyPr vert="horz" lIns="0" tIns="0" rIns="0" bIns="0" rtlCol="0" anchor="ctr">
            <a:noAutofit/>
          </a:bodyPr>
          <a:lstStyle/>
          <a:p>
            <a:pPr marL="0" indent="0" algn="ctr">
              <a:buNone/>
            </a:pPr>
            <a:endParaRPr lang="pt-BR" sz="2800" dirty="0" smtClean="0">
              <a:solidFill>
                <a:srgbClr val="FFFF00"/>
              </a:solidFill>
              <a:latin typeface="Calibri" panose="020F0502020204030204" pitchFamily="34" charset="0"/>
            </a:endParaRPr>
          </a:p>
          <a:p>
            <a:pPr marL="0" indent="0" algn="ctr">
              <a:buNone/>
            </a:pPr>
            <a:r>
              <a:rPr lang="pt-BR" sz="3000" b="1" dirty="0" smtClean="0">
                <a:solidFill>
                  <a:srgbClr val="FFFF00"/>
                </a:solidFill>
                <a:latin typeface="Calibri" panose="020F0502020204030204" pitchFamily="34" charset="0"/>
              </a:rPr>
              <a:t>AS ENTIDADES DE ASSISTENCIA SOCIAL </a:t>
            </a:r>
          </a:p>
          <a:p>
            <a:pPr marL="0" indent="0" algn="ctr">
              <a:buNone/>
            </a:pPr>
            <a:endParaRPr lang="pt-BR" sz="1600" dirty="0">
              <a:solidFill>
                <a:schemeClr val="tx1"/>
              </a:solidFill>
              <a:latin typeface="Calibri" panose="020F0502020204030204" pitchFamily="34" charset="0"/>
            </a:endParaRPr>
          </a:p>
          <a:p>
            <a:pPr algn="just"/>
            <a:r>
              <a:rPr lang="pt-PT" sz="1800" dirty="0">
                <a:solidFill>
                  <a:schemeClr val="tx1"/>
                </a:solidFill>
                <a:latin typeface="Calibri" panose="020F0502020204030204" pitchFamily="34" charset="0"/>
              </a:rPr>
              <a:t>Consideram-se entidades e organizações de assist</a:t>
            </a:r>
            <a:r>
              <a:rPr lang="fr-FR" sz="1800" dirty="0">
                <a:solidFill>
                  <a:schemeClr val="tx1"/>
                </a:solidFill>
                <a:latin typeface="Calibri" panose="020F0502020204030204" pitchFamily="34" charset="0"/>
              </a:rPr>
              <a:t>ê</a:t>
            </a:r>
            <a:r>
              <a:rPr lang="pt-PT" sz="1800" dirty="0">
                <a:solidFill>
                  <a:schemeClr val="tx1"/>
                </a:solidFill>
                <a:latin typeface="Calibri" panose="020F0502020204030204" pitchFamily="34" charset="0"/>
              </a:rPr>
              <a:t>ncia social aquelas sem fins lucrativos que, isolada ou cumulativamente, prestam atendimento e assessoramento aos benefici</a:t>
            </a:r>
            <a:r>
              <a:rPr lang="pt-BR" sz="1800" dirty="0">
                <a:solidFill>
                  <a:schemeClr val="tx1"/>
                </a:solidFill>
                <a:latin typeface="Calibri" panose="020F0502020204030204" pitchFamily="34" charset="0"/>
              </a:rPr>
              <a:t>á</a:t>
            </a:r>
            <a:r>
              <a:rPr lang="pt-PT" sz="1800" dirty="0">
                <a:solidFill>
                  <a:schemeClr val="tx1"/>
                </a:solidFill>
                <a:latin typeface="Calibri" panose="020F0502020204030204" pitchFamily="34" charset="0"/>
              </a:rPr>
              <a:t>rios abrangidos por esta Lei, bem como as que atuam na defesa e garantia de direitos. </a:t>
            </a:r>
            <a:endParaRPr lang="pt-BR" sz="1800" dirty="0">
              <a:solidFill>
                <a:schemeClr val="tx1"/>
              </a:solidFill>
              <a:latin typeface="Calibri" panose="020F0502020204030204" pitchFamily="34" charset="0"/>
            </a:endParaRPr>
          </a:p>
          <a:p>
            <a:pPr algn="just"/>
            <a:r>
              <a:rPr lang="pt-BR" sz="1800" dirty="0">
                <a:solidFill>
                  <a:schemeClr val="tx1"/>
                </a:solidFill>
                <a:latin typeface="Calibri" panose="020F0502020204030204" pitchFamily="34" charset="0"/>
              </a:rPr>
              <a:t>§ 1</a:t>
            </a:r>
            <a:r>
              <a:rPr lang="pt-BR" sz="1800" baseline="30000" dirty="0">
                <a:solidFill>
                  <a:schemeClr val="tx1"/>
                </a:solidFill>
                <a:latin typeface="Calibri" panose="020F0502020204030204" pitchFamily="34" charset="0"/>
              </a:rPr>
              <a:t>o</a:t>
            </a:r>
            <a:r>
              <a:rPr lang="pt-BR" sz="1800" dirty="0">
                <a:solidFill>
                  <a:schemeClr val="tx1"/>
                </a:solidFill>
                <a:latin typeface="Calibri" panose="020F0502020204030204" pitchFamily="34" charset="0"/>
              </a:rPr>
              <a:t>  S</a:t>
            </a:r>
            <a:r>
              <a:rPr lang="pt-PT" sz="1800" dirty="0">
                <a:solidFill>
                  <a:schemeClr val="tx1"/>
                </a:solidFill>
                <a:latin typeface="Calibri" panose="020F0502020204030204" pitchFamily="34" charset="0"/>
              </a:rPr>
              <a:t>ão de atendimento aquelas entidades que, de forma continuada, permanente e planejada, prestam serviços, executam programas ou projetos e concedem benef</a:t>
            </a:r>
            <a:r>
              <a:rPr lang="pt-BR" sz="1800" dirty="0">
                <a:solidFill>
                  <a:schemeClr val="tx1"/>
                </a:solidFill>
                <a:latin typeface="Calibri" panose="020F0502020204030204" pitchFamily="34" charset="0"/>
              </a:rPr>
              <a:t>í</a:t>
            </a:r>
            <a:r>
              <a:rPr lang="es-ES_tradnl" sz="1800" dirty="0" err="1">
                <a:solidFill>
                  <a:schemeClr val="tx1"/>
                </a:solidFill>
                <a:latin typeface="Calibri" panose="020F0502020204030204" pitchFamily="34" charset="0"/>
              </a:rPr>
              <a:t>cios</a:t>
            </a:r>
            <a:r>
              <a:rPr lang="es-ES_tradnl" sz="1800" dirty="0">
                <a:solidFill>
                  <a:schemeClr val="tx1"/>
                </a:solidFill>
                <a:latin typeface="Calibri" panose="020F0502020204030204" pitchFamily="34" charset="0"/>
              </a:rPr>
              <a:t> de presta</a:t>
            </a:r>
            <a:r>
              <a:rPr lang="pt-PT" sz="1800" dirty="0">
                <a:solidFill>
                  <a:schemeClr val="tx1"/>
                </a:solidFill>
                <a:latin typeface="Calibri" panose="020F0502020204030204" pitchFamily="34" charset="0"/>
              </a:rPr>
              <a:t>ção social b</a:t>
            </a:r>
            <a:r>
              <a:rPr lang="pt-BR" sz="1800" dirty="0">
                <a:solidFill>
                  <a:schemeClr val="tx1"/>
                </a:solidFill>
                <a:latin typeface="Calibri" panose="020F0502020204030204" pitchFamily="34" charset="0"/>
              </a:rPr>
              <a:t>á</a:t>
            </a:r>
            <a:r>
              <a:rPr lang="pt-PT" sz="1800" dirty="0">
                <a:solidFill>
                  <a:schemeClr val="tx1"/>
                </a:solidFill>
                <a:latin typeface="Calibri" panose="020F0502020204030204" pitchFamily="34" charset="0"/>
              </a:rPr>
              <a:t>sica ou especial, dirigidos </a:t>
            </a:r>
            <a:r>
              <a:rPr lang="fr-FR" sz="1800" dirty="0">
                <a:solidFill>
                  <a:schemeClr val="tx1"/>
                </a:solidFill>
                <a:latin typeface="Calibri" panose="020F0502020204030204" pitchFamily="34" charset="0"/>
              </a:rPr>
              <a:t>às fam</a:t>
            </a:r>
            <a:r>
              <a:rPr lang="pt-BR" sz="1800" dirty="0">
                <a:solidFill>
                  <a:schemeClr val="tx1"/>
                </a:solidFill>
                <a:latin typeface="Calibri" panose="020F0502020204030204" pitchFamily="34" charset="0"/>
              </a:rPr>
              <a:t>í</a:t>
            </a:r>
            <a:r>
              <a:rPr lang="pt-PT" sz="1800" dirty="0">
                <a:solidFill>
                  <a:schemeClr val="tx1"/>
                </a:solidFill>
                <a:latin typeface="Calibri" panose="020F0502020204030204" pitchFamily="34" charset="0"/>
              </a:rPr>
              <a:t>lias e indiv</a:t>
            </a:r>
            <a:r>
              <a:rPr lang="pt-BR" sz="1800" dirty="0">
                <a:solidFill>
                  <a:schemeClr val="tx1"/>
                </a:solidFill>
                <a:latin typeface="Calibri" panose="020F0502020204030204" pitchFamily="34" charset="0"/>
              </a:rPr>
              <a:t>í</a:t>
            </a:r>
            <a:r>
              <a:rPr lang="pt-PT" sz="1800" dirty="0">
                <a:solidFill>
                  <a:schemeClr val="tx1"/>
                </a:solidFill>
                <a:latin typeface="Calibri" panose="020F0502020204030204" pitchFamily="34" charset="0"/>
              </a:rPr>
              <a:t>duos em situações de vulnerabilidade ou risco social e pessoal, nos termos desta Lei, e respeitadas as deliberações do Conselho Nacional de Assist</a:t>
            </a:r>
            <a:r>
              <a:rPr lang="fr-FR" sz="1800" dirty="0">
                <a:solidFill>
                  <a:schemeClr val="tx1"/>
                </a:solidFill>
                <a:latin typeface="Calibri" panose="020F0502020204030204" pitchFamily="34" charset="0"/>
              </a:rPr>
              <a:t>ê</a:t>
            </a:r>
            <a:r>
              <a:rPr lang="pt-PT" sz="1800" dirty="0">
                <a:solidFill>
                  <a:schemeClr val="tx1"/>
                </a:solidFill>
                <a:latin typeface="Calibri" panose="020F0502020204030204" pitchFamily="34" charset="0"/>
              </a:rPr>
              <a:t>ncia Social (CNAS), de que tratam os incisos I e II do art. 18. </a:t>
            </a:r>
            <a:endParaRPr lang="pt-BR" sz="1800" dirty="0">
              <a:solidFill>
                <a:schemeClr val="tx1"/>
              </a:solidFill>
              <a:latin typeface="Calibri" panose="020F0502020204030204" pitchFamily="34" charset="0"/>
            </a:endParaRPr>
          </a:p>
          <a:p>
            <a:pPr algn="just"/>
            <a:r>
              <a:rPr lang="pt-BR" sz="1800" dirty="0">
                <a:solidFill>
                  <a:schemeClr val="tx1"/>
                </a:solidFill>
                <a:latin typeface="Calibri" panose="020F0502020204030204" pitchFamily="34" charset="0"/>
              </a:rPr>
              <a:t>§ 2</a:t>
            </a:r>
            <a:r>
              <a:rPr lang="pt-BR" sz="1800" baseline="30000" dirty="0">
                <a:solidFill>
                  <a:schemeClr val="tx1"/>
                </a:solidFill>
                <a:latin typeface="Calibri" panose="020F0502020204030204" pitchFamily="34" charset="0"/>
              </a:rPr>
              <a:t>o</a:t>
            </a:r>
            <a:r>
              <a:rPr lang="pt-BR" sz="1800" dirty="0">
                <a:solidFill>
                  <a:schemeClr val="tx1"/>
                </a:solidFill>
                <a:latin typeface="Calibri" panose="020F0502020204030204" pitchFamily="34" charset="0"/>
              </a:rPr>
              <a:t>  S</a:t>
            </a:r>
            <a:r>
              <a:rPr lang="pt-PT" sz="1800" dirty="0">
                <a:solidFill>
                  <a:schemeClr val="tx1"/>
                </a:solidFill>
                <a:latin typeface="Calibri" panose="020F0502020204030204" pitchFamily="34" charset="0"/>
              </a:rPr>
              <a:t>ão de assessoramento aquelas que, de forma continuada, permanente e planejada, prestam serviços e executam programas ou projetos voltados prioritariamente para o fortalecimento dos movimentos sociais e das organizaçõ</a:t>
            </a:r>
            <a:r>
              <a:rPr lang="es-ES_tradnl" sz="1800" dirty="0">
                <a:solidFill>
                  <a:schemeClr val="tx1"/>
                </a:solidFill>
                <a:latin typeface="Calibri" panose="020F0502020204030204" pitchFamily="34" charset="0"/>
              </a:rPr>
              <a:t>es de </a:t>
            </a:r>
            <a:r>
              <a:rPr lang="es-ES_tradnl" sz="1800" dirty="0" err="1">
                <a:solidFill>
                  <a:schemeClr val="tx1"/>
                </a:solidFill>
                <a:latin typeface="Calibri" panose="020F0502020204030204" pitchFamily="34" charset="0"/>
              </a:rPr>
              <a:t>usu</a:t>
            </a:r>
            <a:r>
              <a:rPr lang="pt-BR" sz="1800" dirty="0">
                <a:solidFill>
                  <a:schemeClr val="tx1"/>
                </a:solidFill>
                <a:latin typeface="Calibri" panose="020F0502020204030204" pitchFamily="34" charset="0"/>
              </a:rPr>
              <a:t>á</a:t>
            </a:r>
            <a:r>
              <a:rPr lang="pt-PT" sz="1800" dirty="0">
                <a:solidFill>
                  <a:schemeClr val="tx1"/>
                </a:solidFill>
                <a:latin typeface="Calibri" panose="020F0502020204030204" pitchFamily="34" charset="0"/>
              </a:rPr>
              <a:t>rios, formaçã</a:t>
            </a:r>
            <a:r>
              <a:rPr lang="it-IT" sz="1800" dirty="0">
                <a:solidFill>
                  <a:schemeClr val="tx1"/>
                </a:solidFill>
                <a:latin typeface="Calibri" panose="020F0502020204030204" pitchFamily="34" charset="0"/>
              </a:rPr>
              <a:t>o e capacita</a:t>
            </a:r>
            <a:r>
              <a:rPr lang="pt-PT" sz="1800" dirty="0">
                <a:solidFill>
                  <a:schemeClr val="tx1"/>
                </a:solidFill>
                <a:latin typeface="Calibri" panose="020F0502020204030204" pitchFamily="34" charset="0"/>
              </a:rPr>
              <a:t>çã</a:t>
            </a:r>
            <a:r>
              <a:rPr lang="es-ES_tradnl" sz="1800" dirty="0">
                <a:solidFill>
                  <a:schemeClr val="tx1"/>
                </a:solidFill>
                <a:latin typeface="Calibri" panose="020F0502020204030204" pitchFamily="34" charset="0"/>
              </a:rPr>
              <a:t>o de lideran</a:t>
            </a:r>
            <a:r>
              <a:rPr lang="pt-PT" sz="1800" dirty="0">
                <a:solidFill>
                  <a:schemeClr val="tx1"/>
                </a:solidFill>
                <a:latin typeface="Calibri" panose="020F0502020204030204" pitchFamily="34" charset="0"/>
              </a:rPr>
              <a:t>ças, dirigidos ao p</a:t>
            </a:r>
            <a:r>
              <a:rPr lang="pt-BR" sz="1800" dirty="0">
                <a:solidFill>
                  <a:schemeClr val="tx1"/>
                </a:solidFill>
                <a:latin typeface="Calibri" panose="020F0502020204030204" pitchFamily="34" charset="0"/>
              </a:rPr>
              <a:t>ú</a:t>
            </a:r>
            <a:r>
              <a:rPr lang="pt-PT" sz="1800" dirty="0">
                <a:solidFill>
                  <a:schemeClr val="tx1"/>
                </a:solidFill>
                <a:latin typeface="Calibri" panose="020F0502020204030204" pitchFamily="34" charset="0"/>
              </a:rPr>
              <a:t>blico da pol</a:t>
            </a:r>
            <a:r>
              <a:rPr lang="pt-BR" sz="1800" dirty="0">
                <a:solidFill>
                  <a:schemeClr val="tx1"/>
                </a:solidFill>
                <a:latin typeface="Calibri" panose="020F0502020204030204" pitchFamily="34" charset="0"/>
              </a:rPr>
              <a:t>í</a:t>
            </a:r>
            <a:r>
              <a:rPr lang="pt-PT" sz="1800" dirty="0">
                <a:solidFill>
                  <a:schemeClr val="tx1"/>
                </a:solidFill>
                <a:latin typeface="Calibri" panose="020F0502020204030204" pitchFamily="34" charset="0"/>
              </a:rPr>
              <a:t>tica de assist</a:t>
            </a:r>
            <a:r>
              <a:rPr lang="fr-FR" sz="1800" dirty="0">
                <a:solidFill>
                  <a:schemeClr val="tx1"/>
                </a:solidFill>
                <a:latin typeface="Calibri" panose="020F0502020204030204" pitchFamily="34" charset="0"/>
              </a:rPr>
              <a:t>ê</a:t>
            </a:r>
            <a:r>
              <a:rPr lang="pt-PT" sz="1800" dirty="0">
                <a:solidFill>
                  <a:schemeClr val="tx1"/>
                </a:solidFill>
                <a:latin typeface="Calibri" panose="020F0502020204030204" pitchFamily="34" charset="0"/>
              </a:rPr>
              <a:t>ncia social, nos termos desta Lei, e respeitadas as deliberações do CNAS, de que tratam os incisos I e II do art. 18. </a:t>
            </a:r>
            <a:endParaRPr lang="pt-BR" sz="1800" dirty="0">
              <a:solidFill>
                <a:schemeClr val="tx1"/>
              </a:solidFill>
              <a:latin typeface="Calibri" panose="020F0502020204030204" pitchFamily="34" charset="0"/>
            </a:endParaRPr>
          </a:p>
          <a:p>
            <a:pPr algn="just"/>
            <a:r>
              <a:rPr lang="pt-BR" sz="1800" dirty="0">
                <a:solidFill>
                  <a:schemeClr val="tx1"/>
                </a:solidFill>
                <a:latin typeface="Calibri" panose="020F0502020204030204" pitchFamily="34" charset="0"/>
              </a:rPr>
              <a:t>§ 3</a:t>
            </a:r>
            <a:r>
              <a:rPr lang="pt-BR" sz="1800" baseline="30000" dirty="0">
                <a:solidFill>
                  <a:schemeClr val="tx1"/>
                </a:solidFill>
                <a:latin typeface="Calibri" panose="020F0502020204030204" pitchFamily="34" charset="0"/>
              </a:rPr>
              <a:t>o</a:t>
            </a:r>
            <a:r>
              <a:rPr lang="pt-BR" sz="1800" dirty="0">
                <a:solidFill>
                  <a:schemeClr val="tx1"/>
                </a:solidFill>
                <a:latin typeface="Calibri" panose="020F0502020204030204" pitchFamily="34" charset="0"/>
              </a:rPr>
              <a:t>  S</a:t>
            </a:r>
            <a:r>
              <a:rPr lang="pt-PT" sz="1800" dirty="0">
                <a:solidFill>
                  <a:schemeClr val="tx1"/>
                </a:solidFill>
                <a:latin typeface="Calibri" panose="020F0502020204030204" pitchFamily="34" charset="0"/>
              </a:rPr>
              <a:t>ão de defesa e garantia de direitos aquelas que, de forma continuada, permanente e planejada, prestam serviços e executam programas e projetos voltados prioritariamente para a defesa e efetivação dos direitos socioassistenciais, construção de novos direitos, promoção da cidadania, enfrentamento das desigualdades sociais, articulação com </a:t>
            </a:r>
            <a:r>
              <a:rPr lang="es-ES_tradnl" sz="1800" dirty="0" err="1">
                <a:solidFill>
                  <a:schemeClr val="tx1"/>
                </a:solidFill>
                <a:latin typeface="Calibri" panose="020F0502020204030204" pitchFamily="34" charset="0"/>
              </a:rPr>
              <a:t>ó</a:t>
            </a:r>
            <a:r>
              <a:rPr lang="pt-BR" sz="1800" dirty="0" err="1">
                <a:solidFill>
                  <a:schemeClr val="tx1"/>
                </a:solidFill>
                <a:latin typeface="Calibri" panose="020F0502020204030204" pitchFamily="34" charset="0"/>
              </a:rPr>
              <a:t>rg</a:t>
            </a:r>
            <a:r>
              <a:rPr lang="pt-PT" sz="1800" dirty="0">
                <a:solidFill>
                  <a:schemeClr val="tx1"/>
                </a:solidFill>
                <a:latin typeface="Calibri" panose="020F0502020204030204" pitchFamily="34" charset="0"/>
              </a:rPr>
              <a:t>ãos p</a:t>
            </a:r>
            <a:r>
              <a:rPr lang="pt-BR" sz="1800" dirty="0">
                <a:solidFill>
                  <a:schemeClr val="tx1"/>
                </a:solidFill>
                <a:latin typeface="Calibri" panose="020F0502020204030204" pitchFamily="34" charset="0"/>
              </a:rPr>
              <a:t>ú</a:t>
            </a:r>
            <a:r>
              <a:rPr lang="pt-PT" sz="1800" dirty="0">
                <a:solidFill>
                  <a:schemeClr val="tx1"/>
                </a:solidFill>
                <a:latin typeface="Calibri" panose="020F0502020204030204" pitchFamily="34" charset="0"/>
              </a:rPr>
              <a:t>blicos de defesa de direitos, dirigidos ao p</a:t>
            </a:r>
            <a:r>
              <a:rPr lang="pt-BR" sz="1800" dirty="0">
                <a:solidFill>
                  <a:schemeClr val="tx1"/>
                </a:solidFill>
                <a:latin typeface="Calibri" panose="020F0502020204030204" pitchFamily="34" charset="0"/>
              </a:rPr>
              <a:t>ú</a:t>
            </a:r>
            <a:r>
              <a:rPr lang="pt-PT" sz="1800" dirty="0">
                <a:solidFill>
                  <a:schemeClr val="tx1"/>
                </a:solidFill>
                <a:latin typeface="Calibri" panose="020F0502020204030204" pitchFamily="34" charset="0"/>
              </a:rPr>
              <a:t>blico da pol</a:t>
            </a:r>
            <a:r>
              <a:rPr lang="pt-BR" sz="1800" dirty="0">
                <a:solidFill>
                  <a:schemeClr val="tx1"/>
                </a:solidFill>
                <a:latin typeface="Calibri" panose="020F0502020204030204" pitchFamily="34" charset="0"/>
              </a:rPr>
              <a:t>í</a:t>
            </a:r>
            <a:r>
              <a:rPr lang="pt-PT" sz="1800" dirty="0">
                <a:solidFill>
                  <a:schemeClr val="tx1"/>
                </a:solidFill>
                <a:latin typeface="Calibri" panose="020F0502020204030204" pitchFamily="34" charset="0"/>
              </a:rPr>
              <a:t>tica de assist</a:t>
            </a:r>
            <a:r>
              <a:rPr lang="fr-FR" sz="1800" dirty="0">
                <a:solidFill>
                  <a:schemeClr val="tx1"/>
                </a:solidFill>
                <a:latin typeface="Calibri" panose="020F0502020204030204" pitchFamily="34" charset="0"/>
              </a:rPr>
              <a:t>ê</a:t>
            </a:r>
            <a:r>
              <a:rPr lang="pt-PT" sz="1800" dirty="0">
                <a:solidFill>
                  <a:schemeClr val="tx1"/>
                </a:solidFill>
                <a:latin typeface="Calibri" panose="020F0502020204030204" pitchFamily="34" charset="0"/>
              </a:rPr>
              <a:t>ncia social, nos termos desta Lei, e respeitadas as deliberações do CNAS, de que tratam os incisos I e II do art. 18. </a:t>
            </a:r>
            <a:endParaRPr lang="pt-BR" sz="1800" dirty="0">
              <a:solidFill>
                <a:schemeClr val="tx1"/>
              </a:solidFill>
              <a:latin typeface="Calibri" panose="020F0502020204030204" pitchFamily="34" charset="0"/>
            </a:endParaRPr>
          </a:p>
          <a:p>
            <a:pPr marL="0" indent="0" algn="just">
              <a:lnSpc>
                <a:spcPct val="150000"/>
              </a:lnSpc>
              <a:buNone/>
            </a:pPr>
            <a:endParaRPr lang="pt-BR" sz="2600" dirty="0">
              <a:solidFill>
                <a:schemeClr val="tx1"/>
              </a:solidFill>
              <a:latin typeface="Calibri" panose="020F0502020204030204" pitchFamily="34" charset="0"/>
            </a:endParaRPr>
          </a:p>
          <a:p>
            <a:pPr marL="0" indent="0" algn="just">
              <a:lnSpc>
                <a:spcPct val="150000"/>
              </a:lnSpc>
              <a:buNone/>
            </a:pPr>
            <a:r>
              <a:rPr lang="en-US" sz="2600" dirty="0">
                <a:solidFill>
                  <a:schemeClr val="tx1"/>
                </a:solidFill>
                <a:latin typeface="Calibri" panose="020F0502020204030204" pitchFamily="34" charset="0"/>
              </a:rPr>
              <a:t> </a:t>
            </a:r>
            <a:endParaRPr lang="pt-BR" sz="26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4043277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07">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10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build="p" advAuto="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Shape 109"/>
          <p:cNvSpPr>
            <a:spLocks noGrp="1"/>
          </p:cNvSpPr>
          <p:nvPr>
            <p:ph type="title"/>
          </p:nvPr>
        </p:nvSpPr>
        <p:spPr>
          <a:xfrm>
            <a:off x="1991544" y="260647"/>
            <a:ext cx="8229601" cy="1139826"/>
          </a:xfrm>
          <a:prstGeom prst="rect">
            <a:avLst/>
          </a:prstGeom>
        </p:spPr>
        <p:txBody>
          <a:bodyPr vert="horz" lIns="0" tIns="0" rIns="0" bIns="0" rtlCol="0" anchor="ctr">
            <a:normAutofit/>
          </a:bodyPr>
          <a:lstStyle>
            <a:lvl1pPr defTabSz="905255">
              <a:defRPr sz="3564"/>
            </a:lvl1pPr>
          </a:lstStyle>
          <a:p>
            <a:pPr lvl="0" algn="ctr">
              <a:defRPr sz="1800"/>
            </a:pPr>
            <a:r>
              <a:rPr sz="2600" b="1" dirty="0" err="1">
                <a:solidFill>
                  <a:srgbClr val="FFFF00"/>
                </a:solidFill>
              </a:rPr>
              <a:t>Proteção</a:t>
            </a:r>
            <a:r>
              <a:rPr sz="2600" b="1" dirty="0">
                <a:solidFill>
                  <a:srgbClr val="FFFF00"/>
                </a:solidFill>
              </a:rPr>
              <a:t> </a:t>
            </a:r>
            <a:r>
              <a:rPr sz="2600" b="1" dirty="0" err="1">
                <a:solidFill>
                  <a:srgbClr val="FFFF00"/>
                </a:solidFill>
              </a:rPr>
              <a:t>Afiançada</a:t>
            </a:r>
            <a:r>
              <a:rPr sz="2600" b="1" dirty="0">
                <a:solidFill>
                  <a:srgbClr val="FFFF00"/>
                </a:solidFill>
              </a:rPr>
              <a:t> pela </a:t>
            </a:r>
            <a:r>
              <a:rPr sz="2600" b="1" dirty="0" err="1">
                <a:solidFill>
                  <a:srgbClr val="FFFF00"/>
                </a:solidFill>
              </a:rPr>
              <a:t>Assistência</a:t>
            </a:r>
            <a:r>
              <a:rPr sz="2600" b="1" dirty="0">
                <a:solidFill>
                  <a:srgbClr val="FFFF00"/>
                </a:solidFill>
              </a:rPr>
              <a:t> Social</a:t>
            </a:r>
          </a:p>
        </p:txBody>
      </p:sp>
      <p:sp>
        <p:nvSpPr>
          <p:cNvPr id="110" name="Shape 110" descr="Rectangle: Click to edit Master text styles&#10;Second level&#10;Third level&#10;Fourth level&#10;Fifth level"/>
          <p:cNvSpPr>
            <a:spLocks noGrp="1"/>
          </p:cNvSpPr>
          <p:nvPr>
            <p:ph type="body" idx="1"/>
          </p:nvPr>
        </p:nvSpPr>
        <p:spPr>
          <a:xfrm>
            <a:off x="1005840" y="1340768"/>
            <a:ext cx="10032273" cy="4752530"/>
          </a:xfrm>
          <a:prstGeom prst="rect">
            <a:avLst/>
          </a:prstGeom>
        </p:spPr>
        <p:txBody>
          <a:bodyPr vert="horz" lIns="0" tIns="0" rIns="0" bIns="0" rtlCol="0" anchor="ctr">
            <a:normAutofit fontScale="92500" lnSpcReduction="10000"/>
          </a:bodyPr>
          <a:lstStyle/>
          <a:p>
            <a:pPr marL="300037" indent="-300037">
              <a:spcBef>
                <a:spcPts val="0"/>
              </a:spcBef>
              <a:defRPr sz="1800"/>
            </a:pPr>
            <a:r>
              <a:rPr sz="2800" b="1" dirty="0" err="1">
                <a:solidFill>
                  <a:schemeClr val="tx1"/>
                </a:solidFill>
              </a:rPr>
              <a:t>Proteção</a:t>
            </a:r>
            <a:r>
              <a:rPr sz="2800" b="1" dirty="0">
                <a:solidFill>
                  <a:schemeClr val="tx1"/>
                </a:solidFill>
              </a:rPr>
              <a:t> Social </a:t>
            </a:r>
            <a:r>
              <a:rPr sz="2800" b="1" dirty="0" err="1">
                <a:solidFill>
                  <a:schemeClr val="tx1"/>
                </a:solidFill>
              </a:rPr>
              <a:t>Básica</a:t>
            </a:r>
            <a:r>
              <a:rPr sz="2800" b="1" dirty="0">
                <a:solidFill>
                  <a:schemeClr val="tx1"/>
                </a:solidFill>
              </a:rPr>
              <a:t>:</a:t>
            </a:r>
          </a:p>
          <a:p>
            <a:pPr marL="702128" lvl="1" indent="-244928">
              <a:spcBef>
                <a:spcPts val="0"/>
              </a:spcBef>
              <a:defRPr sz="1800"/>
            </a:pPr>
            <a:r>
              <a:rPr sz="2400" dirty="0" err="1">
                <a:solidFill>
                  <a:schemeClr val="tx1"/>
                </a:solidFill>
              </a:rPr>
              <a:t>Garantia</a:t>
            </a:r>
            <a:r>
              <a:rPr sz="2400" dirty="0">
                <a:solidFill>
                  <a:schemeClr val="tx1"/>
                </a:solidFill>
              </a:rPr>
              <a:t> Universal dos </a:t>
            </a:r>
            <a:r>
              <a:rPr sz="2400" dirty="0" err="1">
                <a:solidFill>
                  <a:schemeClr val="tx1"/>
                </a:solidFill>
              </a:rPr>
              <a:t>Direitos</a:t>
            </a:r>
            <a:r>
              <a:rPr sz="2400" dirty="0">
                <a:solidFill>
                  <a:schemeClr val="tx1"/>
                </a:solidFill>
              </a:rPr>
              <a:t> (</a:t>
            </a:r>
            <a:r>
              <a:rPr sz="2400" dirty="0" err="1">
                <a:solidFill>
                  <a:schemeClr val="tx1"/>
                </a:solidFill>
              </a:rPr>
              <a:t>promoção</a:t>
            </a:r>
            <a:r>
              <a:rPr sz="2400" dirty="0">
                <a:solidFill>
                  <a:schemeClr val="tx1"/>
                </a:solidFill>
              </a:rPr>
              <a:t> do </a:t>
            </a:r>
            <a:r>
              <a:rPr sz="2400" dirty="0" err="1">
                <a:solidFill>
                  <a:schemeClr val="tx1"/>
                </a:solidFill>
              </a:rPr>
              <a:t>acesso</a:t>
            </a:r>
            <a:r>
              <a:rPr sz="2400" dirty="0">
                <a:solidFill>
                  <a:schemeClr val="tx1"/>
                </a:solidFill>
              </a:rPr>
              <a:t>, </a:t>
            </a:r>
            <a:r>
              <a:rPr sz="2400" dirty="0" err="1">
                <a:solidFill>
                  <a:schemeClr val="tx1"/>
                </a:solidFill>
              </a:rPr>
              <a:t>convivência</a:t>
            </a:r>
            <a:r>
              <a:rPr sz="2400" dirty="0">
                <a:solidFill>
                  <a:schemeClr val="tx1"/>
                </a:solidFill>
              </a:rPr>
              <a:t> e </a:t>
            </a:r>
            <a:r>
              <a:rPr sz="2400" dirty="0" err="1">
                <a:solidFill>
                  <a:schemeClr val="tx1"/>
                </a:solidFill>
              </a:rPr>
              <a:t>conhecimento</a:t>
            </a:r>
            <a:r>
              <a:rPr sz="2400" dirty="0">
                <a:solidFill>
                  <a:schemeClr val="tx1"/>
                </a:solidFill>
              </a:rPr>
              <a:t>)</a:t>
            </a:r>
            <a:endParaRPr sz="2800" dirty="0">
              <a:solidFill>
                <a:schemeClr val="tx1"/>
              </a:solidFill>
            </a:endParaRPr>
          </a:p>
          <a:p>
            <a:pPr marL="702128" lvl="1" indent="-244928">
              <a:spcBef>
                <a:spcPts val="0"/>
              </a:spcBef>
              <a:defRPr sz="1800"/>
            </a:pPr>
            <a:r>
              <a:rPr sz="2400" dirty="0" err="1">
                <a:solidFill>
                  <a:schemeClr val="tx1"/>
                </a:solidFill>
              </a:rPr>
              <a:t>Vigilância</a:t>
            </a:r>
            <a:r>
              <a:rPr sz="2400" dirty="0">
                <a:solidFill>
                  <a:schemeClr val="tx1"/>
                </a:solidFill>
              </a:rPr>
              <a:t> da </a:t>
            </a:r>
            <a:r>
              <a:rPr sz="2400" dirty="0" err="1">
                <a:solidFill>
                  <a:schemeClr val="tx1"/>
                </a:solidFill>
              </a:rPr>
              <a:t>qualidade</a:t>
            </a:r>
            <a:r>
              <a:rPr sz="2400" dirty="0">
                <a:solidFill>
                  <a:schemeClr val="tx1"/>
                </a:solidFill>
              </a:rPr>
              <a:t> de </a:t>
            </a:r>
            <a:r>
              <a:rPr sz="2400" dirty="0" err="1">
                <a:solidFill>
                  <a:schemeClr val="tx1"/>
                </a:solidFill>
              </a:rPr>
              <a:t>vida</a:t>
            </a:r>
            <a:r>
              <a:rPr sz="2400" dirty="0">
                <a:solidFill>
                  <a:schemeClr val="tx1"/>
                </a:solidFill>
              </a:rPr>
              <a:t> de </a:t>
            </a:r>
            <a:r>
              <a:rPr sz="2400" dirty="0" err="1">
                <a:solidFill>
                  <a:schemeClr val="tx1"/>
                </a:solidFill>
              </a:rPr>
              <a:t>todos</a:t>
            </a:r>
            <a:endParaRPr sz="2800" dirty="0">
              <a:solidFill>
                <a:schemeClr val="tx1"/>
              </a:solidFill>
            </a:endParaRPr>
          </a:p>
          <a:p>
            <a:pPr marL="702128" lvl="1" indent="-244928">
              <a:spcBef>
                <a:spcPts val="0"/>
              </a:spcBef>
              <a:defRPr sz="1800"/>
            </a:pPr>
            <a:r>
              <a:rPr sz="2400" dirty="0" err="1">
                <a:solidFill>
                  <a:schemeClr val="tx1"/>
                </a:solidFill>
              </a:rPr>
              <a:t>Promoção</a:t>
            </a:r>
            <a:r>
              <a:rPr sz="2400" dirty="0">
                <a:solidFill>
                  <a:schemeClr val="tx1"/>
                </a:solidFill>
              </a:rPr>
              <a:t> das </a:t>
            </a:r>
            <a:r>
              <a:rPr sz="2400" dirty="0" err="1">
                <a:solidFill>
                  <a:schemeClr val="tx1"/>
                </a:solidFill>
              </a:rPr>
              <a:t>Famílias</a:t>
            </a:r>
            <a:r>
              <a:rPr sz="2400" dirty="0">
                <a:solidFill>
                  <a:schemeClr val="tx1"/>
                </a:solidFill>
              </a:rPr>
              <a:t> </a:t>
            </a:r>
            <a:r>
              <a:rPr sz="2400" dirty="0" err="1">
                <a:solidFill>
                  <a:schemeClr val="tx1"/>
                </a:solidFill>
              </a:rPr>
              <a:t>em</a:t>
            </a:r>
            <a:r>
              <a:rPr sz="2400" dirty="0">
                <a:solidFill>
                  <a:schemeClr val="tx1"/>
                </a:solidFill>
              </a:rPr>
              <a:t> </a:t>
            </a:r>
            <a:r>
              <a:rPr sz="2400" dirty="0" err="1">
                <a:solidFill>
                  <a:schemeClr val="tx1"/>
                </a:solidFill>
              </a:rPr>
              <a:t>Vulnerabilidade</a:t>
            </a:r>
            <a:endParaRPr sz="2800" dirty="0">
              <a:solidFill>
                <a:schemeClr val="tx1"/>
              </a:solidFill>
            </a:endParaRPr>
          </a:p>
          <a:p>
            <a:pPr marL="0" lvl="1" indent="457200">
              <a:spcBef>
                <a:spcPts val="0"/>
              </a:spcBef>
              <a:buSzTx/>
              <a:buNone/>
              <a:defRPr sz="1800"/>
            </a:pPr>
            <a:endParaRPr sz="2400" dirty="0">
              <a:solidFill>
                <a:schemeClr val="tx1"/>
              </a:solidFill>
            </a:endParaRPr>
          </a:p>
          <a:p>
            <a:pPr marL="300037" indent="-300037">
              <a:spcBef>
                <a:spcPts val="0"/>
              </a:spcBef>
              <a:defRPr sz="1800"/>
            </a:pPr>
            <a:r>
              <a:rPr sz="2800" b="1" dirty="0" err="1">
                <a:solidFill>
                  <a:schemeClr val="tx1"/>
                </a:solidFill>
              </a:rPr>
              <a:t>Proteção</a:t>
            </a:r>
            <a:r>
              <a:rPr sz="2800" b="1" dirty="0">
                <a:solidFill>
                  <a:schemeClr val="tx1"/>
                </a:solidFill>
              </a:rPr>
              <a:t> Especial </a:t>
            </a:r>
          </a:p>
          <a:p>
            <a:pPr marL="702128" lvl="1" indent="-244928">
              <a:spcBef>
                <a:spcPts val="0"/>
              </a:spcBef>
              <a:defRPr sz="1800"/>
            </a:pPr>
            <a:r>
              <a:rPr sz="2400" i="1" dirty="0" err="1">
                <a:solidFill>
                  <a:schemeClr val="tx1"/>
                </a:solidFill>
              </a:rPr>
              <a:t>Proteção</a:t>
            </a:r>
            <a:r>
              <a:rPr sz="2400" i="1" dirty="0">
                <a:solidFill>
                  <a:schemeClr val="tx1"/>
                </a:solidFill>
              </a:rPr>
              <a:t> Social de </a:t>
            </a:r>
            <a:r>
              <a:rPr sz="2400" i="1" dirty="0" err="1">
                <a:solidFill>
                  <a:schemeClr val="tx1"/>
                </a:solidFill>
              </a:rPr>
              <a:t>Média</a:t>
            </a:r>
            <a:r>
              <a:rPr sz="2400" i="1" dirty="0">
                <a:solidFill>
                  <a:schemeClr val="tx1"/>
                </a:solidFill>
              </a:rPr>
              <a:t> </a:t>
            </a:r>
            <a:r>
              <a:rPr sz="2400" i="1" dirty="0" err="1">
                <a:solidFill>
                  <a:schemeClr val="tx1"/>
                </a:solidFill>
              </a:rPr>
              <a:t>Complexidade</a:t>
            </a:r>
            <a:endParaRPr sz="2800" i="1" dirty="0">
              <a:solidFill>
                <a:schemeClr val="tx1"/>
              </a:solidFill>
            </a:endParaRPr>
          </a:p>
          <a:p>
            <a:pPr marL="1104900" lvl="2" indent="-190500">
              <a:spcBef>
                <a:spcPts val="0"/>
              </a:spcBef>
              <a:defRPr sz="1800"/>
            </a:pPr>
            <a:r>
              <a:rPr sz="2000" dirty="0" err="1">
                <a:solidFill>
                  <a:schemeClr val="tx1"/>
                </a:solidFill>
              </a:rPr>
              <a:t>Atendimento</a:t>
            </a:r>
            <a:r>
              <a:rPr sz="2000" dirty="0">
                <a:solidFill>
                  <a:schemeClr val="tx1"/>
                </a:solidFill>
              </a:rPr>
              <a:t> </a:t>
            </a:r>
            <a:r>
              <a:rPr sz="2000" dirty="0" err="1">
                <a:solidFill>
                  <a:schemeClr val="tx1"/>
                </a:solidFill>
              </a:rPr>
              <a:t>às</a:t>
            </a:r>
            <a:r>
              <a:rPr sz="2000" dirty="0">
                <a:solidFill>
                  <a:schemeClr val="tx1"/>
                </a:solidFill>
              </a:rPr>
              <a:t> </a:t>
            </a:r>
            <a:r>
              <a:rPr sz="2000" dirty="0" err="1">
                <a:solidFill>
                  <a:schemeClr val="tx1"/>
                </a:solidFill>
              </a:rPr>
              <a:t>vítimas</a:t>
            </a:r>
            <a:r>
              <a:rPr sz="2000" dirty="0">
                <a:solidFill>
                  <a:schemeClr val="tx1"/>
                </a:solidFill>
              </a:rPr>
              <a:t> de </a:t>
            </a:r>
            <a:r>
              <a:rPr sz="2000" dirty="0" err="1">
                <a:solidFill>
                  <a:schemeClr val="tx1"/>
                </a:solidFill>
              </a:rPr>
              <a:t>violação</a:t>
            </a:r>
            <a:r>
              <a:rPr sz="2000" dirty="0">
                <a:solidFill>
                  <a:schemeClr val="tx1"/>
                </a:solidFill>
              </a:rPr>
              <a:t> </a:t>
            </a:r>
            <a:r>
              <a:rPr sz="2000" dirty="0" err="1">
                <a:solidFill>
                  <a:schemeClr val="tx1"/>
                </a:solidFill>
              </a:rPr>
              <a:t>aos</a:t>
            </a:r>
            <a:r>
              <a:rPr sz="2000" dirty="0">
                <a:solidFill>
                  <a:schemeClr val="tx1"/>
                </a:solidFill>
              </a:rPr>
              <a:t> </a:t>
            </a:r>
            <a:r>
              <a:rPr sz="2000" dirty="0" err="1">
                <a:solidFill>
                  <a:schemeClr val="tx1"/>
                </a:solidFill>
              </a:rPr>
              <a:t>seus</a:t>
            </a:r>
            <a:r>
              <a:rPr sz="2000" dirty="0">
                <a:solidFill>
                  <a:schemeClr val="tx1"/>
                </a:solidFill>
              </a:rPr>
              <a:t> </a:t>
            </a:r>
            <a:r>
              <a:rPr sz="2000" dirty="0" err="1">
                <a:solidFill>
                  <a:schemeClr val="tx1"/>
                </a:solidFill>
              </a:rPr>
              <a:t>direitos</a:t>
            </a:r>
            <a:r>
              <a:rPr sz="2000" dirty="0">
                <a:solidFill>
                  <a:schemeClr val="tx1"/>
                </a:solidFill>
              </a:rPr>
              <a:t> que </a:t>
            </a:r>
            <a:r>
              <a:rPr sz="2000" dirty="0" err="1">
                <a:solidFill>
                  <a:schemeClr val="tx1"/>
                </a:solidFill>
              </a:rPr>
              <a:t>mantém</a:t>
            </a:r>
            <a:r>
              <a:rPr sz="2000" dirty="0">
                <a:solidFill>
                  <a:schemeClr val="tx1"/>
                </a:solidFill>
              </a:rPr>
              <a:t> </a:t>
            </a:r>
            <a:r>
              <a:rPr sz="2000" dirty="0" err="1">
                <a:solidFill>
                  <a:schemeClr val="tx1"/>
                </a:solidFill>
              </a:rPr>
              <a:t>vínculos</a:t>
            </a:r>
            <a:r>
              <a:rPr sz="2000" dirty="0">
                <a:solidFill>
                  <a:schemeClr val="tx1"/>
                </a:solidFill>
              </a:rPr>
              <a:t> </a:t>
            </a:r>
            <a:r>
              <a:rPr sz="2000" dirty="0" err="1">
                <a:solidFill>
                  <a:schemeClr val="tx1"/>
                </a:solidFill>
              </a:rPr>
              <a:t>familiares</a:t>
            </a:r>
            <a:endParaRPr sz="2400" dirty="0">
              <a:solidFill>
                <a:schemeClr val="tx1"/>
              </a:solidFill>
            </a:endParaRPr>
          </a:p>
          <a:p>
            <a:pPr marL="702128" lvl="1" indent="-244928">
              <a:spcBef>
                <a:spcPts val="0"/>
              </a:spcBef>
              <a:defRPr sz="1800"/>
            </a:pPr>
            <a:r>
              <a:rPr sz="2400" i="1" dirty="0" err="1">
                <a:solidFill>
                  <a:schemeClr val="tx1"/>
                </a:solidFill>
              </a:rPr>
              <a:t>Proteção</a:t>
            </a:r>
            <a:r>
              <a:rPr sz="2400" i="1" dirty="0">
                <a:solidFill>
                  <a:schemeClr val="tx1"/>
                </a:solidFill>
              </a:rPr>
              <a:t> Social de Alta </a:t>
            </a:r>
            <a:r>
              <a:rPr sz="2400" i="1" dirty="0" err="1">
                <a:solidFill>
                  <a:schemeClr val="tx1"/>
                </a:solidFill>
              </a:rPr>
              <a:t>complexidade</a:t>
            </a:r>
            <a:endParaRPr sz="2800" i="1" dirty="0">
              <a:solidFill>
                <a:schemeClr val="tx1"/>
              </a:solidFill>
            </a:endParaRPr>
          </a:p>
          <a:p>
            <a:pPr marL="1104900" lvl="2" indent="-190500">
              <a:spcBef>
                <a:spcPts val="0"/>
              </a:spcBef>
              <a:defRPr sz="1800"/>
            </a:pPr>
            <a:r>
              <a:rPr sz="2000" dirty="0" err="1">
                <a:solidFill>
                  <a:schemeClr val="tx1"/>
                </a:solidFill>
              </a:rPr>
              <a:t>Atendimento</a:t>
            </a:r>
            <a:r>
              <a:rPr sz="2000" dirty="0">
                <a:solidFill>
                  <a:schemeClr val="tx1"/>
                </a:solidFill>
              </a:rPr>
              <a:t> </a:t>
            </a:r>
            <a:r>
              <a:rPr sz="2000" dirty="0" err="1">
                <a:solidFill>
                  <a:schemeClr val="tx1"/>
                </a:solidFill>
              </a:rPr>
              <a:t>àqueles</a:t>
            </a:r>
            <a:r>
              <a:rPr sz="2000" dirty="0">
                <a:solidFill>
                  <a:schemeClr val="tx1"/>
                </a:solidFill>
              </a:rPr>
              <a:t> com </a:t>
            </a:r>
            <a:r>
              <a:rPr sz="2000" dirty="0" err="1">
                <a:solidFill>
                  <a:schemeClr val="tx1"/>
                </a:solidFill>
              </a:rPr>
              <a:t>vínculos</a:t>
            </a:r>
            <a:r>
              <a:rPr sz="2000" dirty="0">
                <a:solidFill>
                  <a:schemeClr val="tx1"/>
                </a:solidFill>
              </a:rPr>
              <a:t> familiar </a:t>
            </a:r>
            <a:r>
              <a:rPr sz="2000" dirty="0" err="1">
                <a:solidFill>
                  <a:schemeClr val="tx1"/>
                </a:solidFill>
              </a:rPr>
              <a:t>rompidos</a:t>
            </a:r>
            <a:r>
              <a:rPr sz="2000" dirty="0">
                <a:solidFill>
                  <a:schemeClr val="tx1"/>
                </a:solidFill>
              </a:rPr>
              <a:t>, </a:t>
            </a:r>
            <a:r>
              <a:rPr sz="2000" dirty="0" err="1">
                <a:solidFill>
                  <a:schemeClr val="tx1"/>
                </a:solidFill>
              </a:rPr>
              <a:t>alcançando</a:t>
            </a:r>
            <a:r>
              <a:rPr sz="2000" dirty="0">
                <a:solidFill>
                  <a:schemeClr val="tx1"/>
                </a:solidFill>
              </a:rPr>
              <a:t> </a:t>
            </a:r>
            <a:r>
              <a:rPr sz="2000" dirty="0" err="1">
                <a:solidFill>
                  <a:schemeClr val="tx1"/>
                </a:solidFill>
              </a:rPr>
              <a:t>todas</a:t>
            </a:r>
            <a:r>
              <a:rPr sz="2000" dirty="0">
                <a:solidFill>
                  <a:schemeClr val="tx1"/>
                </a:solidFill>
              </a:rPr>
              <a:t> as </a:t>
            </a:r>
            <a:r>
              <a:rPr sz="2000" dirty="0" err="1">
                <a:solidFill>
                  <a:schemeClr val="tx1"/>
                </a:solidFill>
              </a:rPr>
              <a:t>dimensões</a:t>
            </a:r>
            <a:r>
              <a:rPr sz="2000" dirty="0">
                <a:solidFill>
                  <a:schemeClr val="tx1"/>
                </a:solidFill>
              </a:rPr>
              <a:t> de </a:t>
            </a:r>
            <a:r>
              <a:rPr sz="2000" dirty="0" err="1">
                <a:solidFill>
                  <a:schemeClr val="tx1"/>
                </a:solidFill>
              </a:rPr>
              <a:t>suas</a:t>
            </a:r>
            <a:r>
              <a:rPr sz="2000" dirty="0">
                <a:solidFill>
                  <a:schemeClr val="tx1"/>
                </a:solidFill>
              </a:rPr>
              <a:t> </a:t>
            </a:r>
            <a:r>
              <a:rPr sz="2000" dirty="0" err="1">
                <a:solidFill>
                  <a:schemeClr val="tx1"/>
                </a:solidFill>
              </a:rPr>
              <a:t>vidas</a:t>
            </a:r>
            <a:endParaRPr sz="2000" dirty="0">
              <a:solidFill>
                <a:schemeClr val="tx1"/>
              </a:solidFill>
            </a:endParaRPr>
          </a:p>
        </p:txBody>
      </p:sp>
    </p:spTree>
    <p:extLst>
      <p:ext uri="{BB962C8B-B14F-4D97-AF65-F5344CB8AC3E}">
        <p14:creationId xmlns:p14="http://schemas.microsoft.com/office/powerpoint/2010/main" val="2878042327"/>
      </p:ext>
    </p:extLst>
  </p:cSld>
  <p:clrMapOvr>
    <a:masterClrMapping/>
  </p:clrMapOvr>
  <p:transition spd="med">
    <p:fade thruBlk="1"/>
  </p:transition>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10">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110">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iterate>
                                    <p:tmAbs val="0"/>
                                  </p:iterate>
                                  <p:childTnLst>
                                    <p:set>
                                      <p:cBhvr>
                                        <p:cTn id="12" fill="hold"/>
                                        <p:tgtEl>
                                          <p:spTgt spid="110">
                                            <p:txEl>
                                              <p:pRg st="2" end="2"/>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iterate>
                                    <p:tmAbs val="0"/>
                                  </p:iterate>
                                  <p:childTnLst>
                                    <p:set>
                                      <p:cBhvr>
                                        <p:cTn id="15" fill="hold"/>
                                        <p:tgtEl>
                                          <p:spTgt spid="110">
                                            <p:txEl>
                                              <p:pRg st="3" end="3"/>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iterate>
                                    <p:tmAbs val="0"/>
                                  </p:iterate>
                                  <p:childTnLst>
                                    <p:set>
                                      <p:cBhvr>
                                        <p:cTn id="18" fill="hold"/>
                                        <p:tgtEl>
                                          <p:spTgt spid="110">
                                            <p:txEl>
                                              <p:pRg st="5" end="5"/>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iterate>
                                    <p:tmAbs val="0"/>
                                  </p:iterate>
                                  <p:childTnLst>
                                    <p:set>
                                      <p:cBhvr>
                                        <p:cTn id="21" fill="hold"/>
                                        <p:tgtEl>
                                          <p:spTgt spid="110">
                                            <p:txEl>
                                              <p:pRg st="6" end="6"/>
                                            </p:txEl>
                                          </p:spTgt>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grpId="0" nodeType="afterEffect">
                                  <p:stCondLst>
                                    <p:cond delay="0"/>
                                  </p:stCondLst>
                                  <p:iterate>
                                    <p:tmAbs val="0"/>
                                  </p:iterate>
                                  <p:childTnLst>
                                    <p:set>
                                      <p:cBhvr>
                                        <p:cTn id="24" fill="hold"/>
                                        <p:tgtEl>
                                          <p:spTgt spid="110">
                                            <p:txEl>
                                              <p:pRg st="7" end="7"/>
                                            </p:txEl>
                                          </p:spTgt>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grpId="0" nodeType="afterEffect">
                                  <p:stCondLst>
                                    <p:cond delay="0"/>
                                  </p:stCondLst>
                                  <p:iterate>
                                    <p:tmAbs val="0"/>
                                  </p:iterate>
                                  <p:childTnLst>
                                    <p:set>
                                      <p:cBhvr>
                                        <p:cTn id="27" fill="hold"/>
                                        <p:tgtEl>
                                          <p:spTgt spid="110">
                                            <p:txEl>
                                              <p:pRg st="8" end="8"/>
                                            </p:txEl>
                                          </p:spTgt>
                                        </p:tgtEl>
                                        <p:attrNameLst>
                                          <p:attrName>style.visibility</p:attrName>
                                        </p:attrNameLst>
                                      </p:cBhvr>
                                      <p:to>
                                        <p:strVal val="visible"/>
                                      </p:to>
                                    </p:set>
                                  </p:childTnLst>
                                </p:cTn>
                              </p:par>
                            </p:childTnLst>
                          </p:cTn>
                        </p:par>
                        <p:par>
                          <p:cTn id="28" fill="hold">
                            <p:stCondLst>
                              <p:cond delay="0"/>
                            </p:stCondLst>
                            <p:childTnLst>
                              <p:par>
                                <p:cTn id="29" presetID="1" presetClass="entr" presetSubtype="0" fill="hold" grpId="0" nodeType="afterEffect">
                                  <p:stCondLst>
                                    <p:cond delay="0"/>
                                  </p:stCondLst>
                                  <p:iterate>
                                    <p:tmAbs val="0"/>
                                  </p:iterate>
                                  <p:childTnLst>
                                    <p:set>
                                      <p:cBhvr>
                                        <p:cTn id="30" fill="hold"/>
                                        <p:tgtEl>
                                          <p:spTgt spid="11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0" build="p" bldLvl="5" advAuto="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Shape 112"/>
          <p:cNvSpPr>
            <a:spLocks noGrp="1"/>
          </p:cNvSpPr>
          <p:nvPr>
            <p:ph type="title"/>
          </p:nvPr>
        </p:nvSpPr>
        <p:spPr>
          <a:xfrm>
            <a:off x="1981200" y="274639"/>
            <a:ext cx="8229600" cy="1143001"/>
          </a:xfrm>
          <a:prstGeom prst="rect">
            <a:avLst/>
          </a:prstGeom>
        </p:spPr>
        <p:txBody>
          <a:bodyPr vert="horz" lIns="0" tIns="0" rIns="0" bIns="0" rtlCol="0" anchor="ctr">
            <a:normAutofit/>
          </a:bodyPr>
          <a:lstStyle/>
          <a:p>
            <a:pPr lvl="0">
              <a:defRPr sz="1800"/>
            </a:pPr>
            <a:r>
              <a:rPr sz="4400" b="1" dirty="0" err="1">
                <a:solidFill>
                  <a:srgbClr val="FFFF00"/>
                </a:solidFill>
              </a:rPr>
              <a:t>Proteção</a:t>
            </a:r>
            <a:r>
              <a:rPr sz="4400" b="1" dirty="0">
                <a:solidFill>
                  <a:srgbClr val="FFFF00"/>
                </a:solidFill>
              </a:rPr>
              <a:t> Social </a:t>
            </a:r>
            <a:r>
              <a:rPr sz="4400" b="1" dirty="0" err="1">
                <a:solidFill>
                  <a:srgbClr val="FFFF00"/>
                </a:solidFill>
              </a:rPr>
              <a:t>Básica</a:t>
            </a:r>
            <a:endParaRPr sz="4400" b="1" dirty="0">
              <a:solidFill>
                <a:srgbClr val="FFFF00"/>
              </a:solidFill>
            </a:endParaRPr>
          </a:p>
        </p:txBody>
      </p:sp>
      <p:sp>
        <p:nvSpPr>
          <p:cNvPr id="113" name="Shape 113"/>
          <p:cNvSpPr>
            <a:spLocks noGrp="1"/>
          </p:cNvSpPr>
          <p:nvPr>
            <p:ph type="body" idx="1"/>
          </p:nvPr>
        </p:nvSpPr>
        <p:spPr>
          <a:xfrm>
            <a:off x="1058091" y="1600201"/>
            <a:ext cx="9966960" cy="4525963"/>
          </a:xfrm>
          <a:prstGeom prst="rect">
            <a:avLst/>
          </a:prstGeom>
        </p:spPr>
        <p:txBody>
          <a:bodyPr vert="horz" lIns="0" tIns="0" rIns="0" bIns="0" rtlCol="0" anchor="ctr">
            <a:normAutofit/>
          </a:bodyPr>
          <a:lstStyle/>
          <a:p>
            <a:pPr marL="322325" indent="-322325" defTabSz="859536">
              <a:defRPr sz="1800"/>
            </a:pPr>
            <a:r>
              <a:rPr sz="3008" i="1" dirty="0" err="1">
                <a:solidFill>
                  <a:schemeClr val="tx1"/>
                </a:solidFill>
              </a:rPr>
              <a:t>Vigilância</a:t>
            </a:r>
            <a:r>
              <a:rPr sz="3008" i="1" dirty="0">
                <a:solidFill>
                  <a:schemeClr val="tx1"/>
                </a:solidFill>
              </a:rPr>
              <a:t> </a:t>
            </a:r>
            <a:r>
              <a:rPr sz="3008" i="1" dirty="0" err="1">
                <a:solidFill>
                  <a:schemeClr val="tx1"/>
                </a:solidFill>
              </a:rPr>
              <a:t>Socioassistencial</a:t>
            </a:r>
            <a:r>
              <a:rPr sz="3008" dirty="0">
                <a:solidFill>
                  <a:schemeClr val="tx1"/>
                </a:solidFill>
              </a:rPr>
              <a:t>:</a:t>
            </a:r>
          </a:p>
          <a:p>
            <a:pPr marL="698373" lvl="1" indent="-268604" defTabSz="859536">
              <a:spcBef>
                <a:spcPts val="600"/>
              </a:spcBef>
              <a:defRPr sz="1800"/>
            </a:pPr>
            <a:r>
              <a:rPr sz="2632" dirty="0" err="1">
                <a:solidFill>
                  <a:schemeClr val="tx1"/>
                </a:solidFill>
              </a:rPr>
              <a:t>Articulação</a:t>
            </a:r>
            <a:r>
              <a:rPr sz="2632" dirty="0">
                <a:solidFill>
                  <a:schemeClr val="tx1"/>
                </a:solidFill>
              </a:rPr>
              <a:t> da </a:t>
            </a:r>
            <a:r>
              <a:rPr sz="2632" dirty="0" err="1">
                <a:solidFill>
                  <a:schemeClr val="tx1"/>
                </a:solidFill>
              </a:rPr>
              <a:t>Rede</a:t>
            </a:r>
            <a:r>
              <a:rPr sz="2632" dirty="0">
                <a:solidFill>
                  <a:schemeClr val="tx1"/>
                </a:solidFill>
              </a:rPr>
              <a:t> </a:t>
            </a:r>
            <a:r>
              <a:rPr sz="2632" dirty="0" err="1">
                <a:solidFill>
                  <a:schemeClr val="tx1"/>
                </a:solidFill>
              </a:rPr>
              <a:t>socioassistencial</a:t>
            </a:r>
            <a:r>
              <a:rPr sz="2632" dirty="0">
                <a:solidFill>
                  <a:schemeClr val="tx1"/>
                </a:solidFill>
              </a:rPr>
              <a:t> e das </a:t>
            </a:r>
            <a:r>
              <a:rPr sz="2632" dirty="0" err="1">
                <a:solidFill>
                  <a:schemeClr val="tx1"/>
                </a:solidFill>
              </a:rPr>
              <a:t>demais</a:t>
            </a:r>
            <a:r>
              <a:rPr sz="2632" dirty="0">
                <a:solidFill>
                  <a:schemeClr val="tx1"/>
                </a:solidFill>
              </a:rPr>
              <a:t> </a:t>
            </a:r>
            <a:r>
              <a:rPr sz="2632" dirty="0" err="1">
                <a:solidFill>
                  <a:schemeClr val="tx1"/>
                </a:solidFill>
              </a:rPr>
              <a:t>políticas</a:t>
            </a:r>
            <a:r>
              <a:rPr sz="2632" dirty="0">
                <a:solidFill>
                  <a:schemeClr val="tx1"/>
                </a:solidFill>
              </a:rPr>
              <a:t> </a:t>
            </a:r>
            <a:r>
              <a:rPr sz="2632" dirty="0" err="1">
                <a:solidFill>
                  <a:schemeClr val="tx1"/>
                </a:solidFill>
              </a:rPr>
              <a:t>públicas</a:t>
            </a:r>
            <a:r>
              <a:rPr sz="2632" dirty="0">
                <a:solidFill>
                  <a:schemeClr val="tx1"/>
                </a:solidFill>
              </a:rPr>
              <a:t>;</a:t>
            </a:r>
          </a:p>
          <a:p>
            <a:pPr marL="698373" lvl="1" indent="-268604" defTabSz="859536">
              <a:spcBef>
                <a:spcPts val="600"/>
              </a:spcBef>
              <a:defRPr sz="1800"/>
            </a:pPr>
            <a:r>
              <a:rPr sz="2632" dirty="0" err="1">
                <a:solidFill>
                  <a:schemeClr val="tx1"/>
                </a:solidFill>
              </a:rPr>
              <a:t>Produção</a:t>
            </a:r>
            <a:r>
              <a:rPr sz="2632" dirty="0">
                <a:solidFill>
                  <a:schemeClr val="tx1"/>
                </a:solidFill>
              </a:rPr>
              <a:t> e </a:t>
            </a:r>
            <a:r>
              <a:rPr sz="2632" dirty="0" err="1">
                <a:solidFill>
                  <a:schemeClr val="tx1"/>
                </a:solidFill>
              </a:rPr>
              <a:t>leitura</a:t>
            </a:r>
            <a:r>
              <a:rPr sz="2632" dirty="0">
                <a:solidFill>
                  <a:schemeClr val="tx1"/>
                </a:solidFill>
              </a:rPr>
              <a:t> </a:t>
            </a:r>
            <a:r>
              <a:rPr sz="2632" dirty="0" err="1">
                <a:solidFill>
                  <a:schemeClr val="tx1"/>
                </a:solidFill>
              </a:rPr>
              <a:t>conjunta</a:t>
            </a:r>
            <a:r>
              <a:rPr sz="2632" dirty="0">
                <a:solidFill>
                  <a:schemeClr val="tx1"/>
                </a:solidFill>
              </a:rPr>
              <a:t> dos dados do </a:t>
            </a:r>
            <a:r>
              <a:rPr sz="2632" dirty="0" err="1">
                <a:solidFill>
                  <a:schemeClr val="tx1"/>
                </a:solidFill>
              </a:rPr>
              <a:t>território</a:t>
            </a:r>
            <a:r>
              <a:rPr sz="2632" dirty="0">
                <a:solidFill>
                  <a:schemeClr val="tx1"/>
                </a:solidFill>
              </a:rPr>
              <a:t>.</a:t>
            </a:r>
          </a:p>
          <a:p>
            <a:pPr marL="322325" indent="-322325" defTabSz="859536">
              <a:defRPr sz="1800"/>
            </a:pPr>
            <a:r>
              <a:rPr sz="3008" i="1" dirty="0" err="1">
                <a:solidFill>
                  <a:schemeClr val="tx1"/>
                </a:solidFill>
              </a:rPr>
              <a:t>Promoção</a:t>
            </a:r>
            <a:r>
              <a:rPr sz="3008" i="1" dirty="0">
                <a:solidFill>
                  <a:schemeClr val="tx1"/>
                </a:solidFill>
              </a:rPr>
              <a:t> e </a:t>
            </a:r>
            <a:r>
              <a:rPr sz="3008" i="1" dirty="0" err="1">
                <a:solidFill>
                  <a:schemeClr val="tx1"/>
                </a:solidFill>
              </a:rPr>
              <a:t>Prevenção</a:t>
            </a:r>
            <a:r>
              <a:rPr sz="3008" dirty="0">
                <a:solidFill>
                  <a:schemeClr val="tx1"/>
                </a:solidFill>
              </a:rPr>
              <a:t>:</a:t>
            </a:r>
          </a:p>
          <a:p>
            <a:pPr marL="698373" lvl="1" indent="-268604" defTabSz="859536">
              <a:spcBef>
                <a:spcPts val="600"/>
              </a:spcBef>
              <a:defRPr sz="1800"/>
            </a:pPr>
            <a:r>
              <a:rPr sz="2632" dirty="0">
                <a:solidFill>
                  <a:schemeClr val="tx1"/>
                </a:solidFill>
              </a:rPr>
              <a:t>Plano territorial para a </a:t>
            </a:r>
            <a:r>
              <a:rPr sz="2632" dirty="0" err="1">
                <a:solidFill>
                  <a:schemeClr val="tx1"/>
                </a:solidFill>
              </a:rPr>
              <a:t>Proteção</a:t>
            </a:r>
            <a:r>
              <a:rPr sz="2632" dirty="0">
                <a:solidFill>
                  <a:schemeClr val="tx1"/>
                </a:solidFill>
              </a:rPr>
              <a:t> Social </a:t>
            </a:r>
            <a:r>
              <a:rPr sz="2632" dirty="0" err="1">
                <a:solidFill>
                  <a:schemeClr val="tx1"/>
                </a:solidFill>
              </a:rPr>
              <a:t>Básica</a:t>
            </a:r>
            <a:r>
              <a:rPr sz="2632" dirty="0">
                <a:solidFill>
                  <a:schemeClr val="tx1"/>
                </a:solidFill>
              </a:rPr>
              <a:t> pela </a:t>
            </a:r>
            <a:r>
              <a:rPr sz="2632" dirty="0" err="1">
                <a:solidFill>
                  <a:schemeClr val="tx1"/>
                </a:solidFill>
              </a:rPr>
              <a:t>Rede</a:t>
            </a:r>
            <a:r>
              <a:rPr sz="2632" dirty="0">
                <a:solidFill>
                  <a:schemeClr val="tx1"/>
                </a:solidFill>
              </a:rPr>
              <a:t> </a:t>
            </a:r>
            <a:r>
              <a:rPr sz="2632" dirty="0" err="1">
                <a:solidFill>
                  <a:schemeClr val="tx1"/>
                </a:solidFill>
              </a:rPr>
              <a:t>socioassistencial</a:t>
            </a:r>
            <a:r>
              <a:rPr sz="2632" dirty="0">
                <a:solidFill>
                  <a:schemeClr val="tx1"/>
                </a:solidFill>
              </a:rPr>
              <a:t>;</a:t>
            </a:r>
          </a:p>
          <a:p>
            <a:pPr marL="698373" lvl="1" indent="-268604" defTabSz="859536">
              <a:spcBef>
                <a:spcPts val="600"/>
              </a:spcBef>
              <a:defRPr sz="1800"/>
            </a:pPr>
            <a:r>
              <a:rPr sz="2632" dirty="0" err="1">
                <a:solidFill>
                  <a:schemeClr val="tx1"/>
                </a:solidFill>
              </a:rPr>
              <a:t>Serviços</a:t>
            </a:r>
            <a:r>
              <a:rPr sz="2632" dirty="0">
                <a:solidFill>
                  <a:schemeClr val="tx1"/>
                </a:solidFill>
              </a:rPr>
              <a:t> </a:t>
            </a:r>
            <a:r>
              <a:rPr sz="2632" dirty="0" err="1">
                <a:solidFill>
                  <a:schemeClr val="tx1"/>
                </a:solidFill>
              </a:rPr>
              <a:t>tipificados</a:t>
            </a:r>
            <a:r>
              <a:rPr sz="2632" dirty="0">
                <a:solidFill>
                  <a:schemeClr val="tx1"/>
                </a:solidFill>
              </a:rPr>
              <a:t> para a </a:t>
            </a:r>
            <a:r>
              <a:rPr sz="2632" dirty="0" err="1">
                <a:solidFill>
                  <a:schemeClr val="tx1"/>
                </a:solidFill>
              </a:rPr>
              <a:t>Proteção</a:t>
            </a:r>
            <a:r>
              <a:rPr sz="2632" dirty="0">
                <a:solidFill>
                  <a:schemeClr val="tx1"/>
                </a:solidFill>
              </a:rPr>
              <a:t> Social </a:t>
            </a:r>
            <a:r>
              <a:rPr sz="2632" dirty="0" err="1">
                <a:solidFill>
                  <a:schemeClr val="tx1"/>
                </a:solidFill>
              </a:rPr>
              <a:t>Básica</a:t>
            </a:r>
            <a:endParaRPr sz="2632" dirty="0">
              <a:solidFill>
                <a:schemeClr val="tx1"/>
              </a:solidFill>
            </a:endParaRPr>
          </a:p>
        </p:txBody>
      </p:sp>
    </p:spTree>
    <p:extLst>
      <p:ext uri="{BB962C8B-B14F-4D97-AF65-F5344CB8AC3E}">
        <p14:creationId xmlns:p14="http://schemas.microsoft.com/office/powerpoint/2010/main" val="5076057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Shape 115"/>
          <p:cNvSpPr>
            <a:spLocks noGrp="1"/>
          </p:cNvSpPr>
          <p:nvPr>
            <p:ph type="title"/>
          </p:nvPr>
        </p:nvSpPr>
        <p:spPr>
          <a:xfrm>
            <a:off x="1981200" y="274639"/>
            <a:ext cx="8229600" cy="1143001"/>
          </a:xfrm>
          <a:prstGeom prst="rect">
            <a:avLst/>
          </a:prstGeom>
        </p:spPr>
        <p:txBody>
          <a:bodyPr vert="horz" lIns="0" tIns="0" rIns="0" bIns="0" rtlCol="0" anchor="ctr">
            <a:normAutofit/>
          </a:bodyPr>
          <a:lstStyle/>
          <a:p>
            <a:pPr lvl="0">
              <a:defRPr sz="1800"/>
            </a:pPr>
            <a:r>
              <a:rPr sz="4400" b="1" dirty="0" err="1">
                <a:solidFill>
                  <a:srgbClr val="FFFF00"/>
                </a:solidFill>
              </a:rPr>
              <a:t>Proteção</a:t>
            </a:r>
            <a:r>
              <a:rPr sz="4400" b="1" dirty="0">
                <a:solidFill>
                  <a:srgbClr val="FFFF00"/>
                </a:solidFill>
              </a:rPr>
              <a:t> Social Especial</a:t>
            </a:r>
          </a:p>
        </p:txBody>
      </p:sp>
      <p:sp>
        <p:nvSpPr>
          <p:cNvPr id="116" name="Shape 116"/>
          <p:cNvSpPr>
            <a:spLocks noGrp="1"/>
          </p:cNvSpPr>
          <p:nvPr>
            <p:ph type="body" idx="1"/>
          </p:nvPr>
        </p:nvSpPr>
        <p:spPr>
          <a:xfrm>
            <a:off x="809897" y="1447800"/>
            <a:ext cx="10371909" cy="4800600"/>
          </a:xfrm>
          <a:prstGeom prst="rect">
            <a:avLst/>
          </a:prstGeom>
        </p:spPr>
        <p:txBody>
          <a:bodyPr vert="horz" lIns="0" tIns="0" rIns="0" bIns="0" rtlCol="0" anchor="ctr">
            <a:normAutofit/>
          </a:bodyPr>
          <a:lstStyle/>
          <a:p>
            <a:pPr lvl="0">
              <a:defRPr sz="1800"/>
            </a:pPr>
            <a:r>
              <a:rPr sz="3200" dirty="0" err="1">
                <a:solidFill>
                  <a:schemeClr val="tx1"/>
                </a:solidFill>
              </a:rPr>
              <a:t>Fortalecimento</a:t>
            </a:r>
            <a:r>
              <a:rPr sz="3200" dirty="0">
                <a:solidFill>
                  <a:schemeClr val="tx1"/>
                </a:solidFill>
              </a:rPr>
              <a:t> / </a:t>
            </a:r>
            <a:r>
              <a:rPr sz="3200" dirty="0" err="1">
                <a:solidFill>
                  <a:schemeClr val="tx1"/>
                </a:solidFill>
              </a:rPr>
              <a:t>Resiliência</a:t>
            </a:r>
            <a:r>
              <a:rPr sz="3200" dirty="0">
                <a:solidFill>
                  <a:schemeClr val="tx1"/>
                </a:solidFill>
              </a:rPr>
              <a:t> da </a:t>
            </a:r>
            <a:r>
              <a:rPr sz="3200" dirty="0" err="1">
                <a:solidFill>
                  <a:schemeClr val="tx1"/>
                </a:solidFill>
              </a:rPr>
              <a:t>família</a:t>
            </a:r>
            <a:r>
              <a:rPr sz="3200" dirty="0">
                <a:solidFill>
                  <a:schemeClr val="tx1"/>
                </a:solidFill>
              </a:rPr>
              <a:t> e do </a:t>
            </a:r>
            <a:r>
              <a:rPr sz="3200" dirty="0" err="1">
                <a:solidFill>
                  <a:schemeClr val="tx1"/>
                </a:solidFill>
              </a:rPr>
              <a:t>indivíduo</a:t>
            </a:r>
            <a:r>
              <a:rPr sz="3200" dirty="0">
                <a:solidFill>
                  <a:schemeClr val="tx1"/>
                </a:solidFill>
              </a:rPr>
              <a:t> com </a:t>
            </a:r>
            <a:r>
              <a:rPr sz="3200" dirty="0" err="1">
                <a:solidFill>
                  <a:schemeClr val="tx1"/>
                </a:solidFill>
              </a:rPr>
              <a:t>direitos</a:t>
            </a:r>
            <a:r>
              <a:rPr sz="3200" dirty="0">
                <a:solidFill>
                  <a:schemeClr val="tx1"/>
                </a:solidFill>
              </a:rPr>
              <a:t> </a:t>
            </a:r>
            <a:r>
              <a:rPr sz="3200" dirty="0" err="1">
                <a:solidFill>
                  <a:schemeClr val="tx1"/>
                </a:solidFill>
              </a:rPr>
              <a:t>violados</a:t>
            </a:r>
            <a:r>
              <a:rPr sz="3200" dirty="0">
                <a:solidFill>
                  <a:schemeClr val="tx1"/>
                </a:solidFill>
              </a:rPr>
              <a:t>;</a:t>
            </a:r>
          </a:p>
          <a:p>
            <a:pPr lvl="0">
              <a:defRPr sz="1800"/>
            </a:pPr>
            <a:r>
              <a:rPr sz="3200" dirty="0" err="1">
                <a:solidFill>
                  <a:schemeClr val="tx1"/>
                </a:solidFill>
              </a:rPr>
              <a:t>Resgate</a:t>
            </a:r>
            <a:r>
              <a:rPr sz="3200" dirty="0">
                <a:solidFill>
                  <a:schemeClr val="tx1"/>
                </a:solidFill>
              </a:rPr>
              <a:t> das </a:t>
            </a:r>
            <a:r>
              <a:rPr sz="3200" dirty="0" err="1">
                <a:solidFill>
                  <a:schemeClr val="tx1"/>
                </a:solidFill>
              </a:rPr>
              <a:t>funções</a:t>
            </a:r>
            <a:r>
              <a:rPr sz="3200" dirty="0">
                <a:solidFill>
                  <a:schemeClr val="tx1"/>
                </a:solidFill>
              </a:rPr>
              <a:t> </a:t>
            </a:r>
            <a:r>
              <a:rPr sz="3200" dirty="0" err="1">
                <a:solidFill>
                  <a:schemeClr val="tx1"/>
                </a:solidFill>
              </a:rPr>
              <a:t>protetivas</a:t>
            </a:r>
            <a:r>
              <a:rPr sz="3200" dirty="0">
                <a:solidFill>
                  <a:schemeClr val="tx1"/>
                </a:solidFill>
              </a:rPr>
              <a:t>;</a:t>
            </a:r>
          </a:p>
          <a:p>
            <a:pPr lvl="0">
              <a:defRPr sz="1800"/>
            </a:pPr>
            <a:r>
              <a:rPr sz="3200" dirty="0" err="1">
                <a:solidFill>
                  <a:schemeClr val="tx1"/>
                </a:solidFill>
              </a:rPr>
              <a:t>Restauração</a:t>
            </a:r>
            <a:r>
              <a:rPr sz="3200" dirty="0">
                <a:solidFill>
                  <a:schemeClr val="tx1"/>
                </a:solidFill>
              </a:rPr>
              <a:t> das </a:t>
            </a:r>
            <a:r>
              <a:rPr sz="3200" dirty="0" err="1">
                <a:solidFill>
                  <a:schemeClr val="tx1"/>
                </a:solidFill>
              </a:rPr>
              <a:t>condições</a:t>
            </a:r>
            <a:r>
              <a:rPr sz="3200" dirty="0">
                <a:solidFill>
                  <a:schemeClr val="tx1"/>
                </a:solidFill>
              </a:rPr>
              <a:t> de </a:t>
            </a:r>
            <a:r>
              <a:rPr sz="3200" dirty="0" err="1">
                <a:solidFill>
                  <a:schemeClr val="tx1"/>
                </a:solidFill>
              </a:rPr>
              <a:t>convivência</a:t>
            </a:r>
            <a:r>
              <a:rPr sz="3200" dirty="0">
                <a:solidFill>
                  <a:schemeClr val="tx1"/>
                </a:solidFill>
              </a:rPr>
              <a:t> e </a:t>
            </a:r>
            <a:r>
              <a:rPr sz="3200" dirty="0" err="1">
                <a:solidFill>
                  <a:schemeClr val="tx1"/>
                </a:solidFill>
              </a:rPr>
              <a:t>desenvolvimento</a:t>
            </a:r>
            <a:r>
              <a:rPr sz="3200" dirty="0">
                <a:solidFill>
                  <a:schemeClr val="tx1"/>
                </a:solidFill>
              </a:rPr>
              <a:t> do </a:t>
            </a:r>
            <a:r>
              <a:rPr sz="3200" dirty="0" err="1">
                <a:solidFill>
                  <a:schemeClr val="tx1"/>
                </a:solidFill>
              </a:rPr>
              <a:t>projeto</a:t>
            </a:r>
            <a:r>
              <a:rPr sz="3200" dirty="0">
                <a:solidFill>
                  <a:schemeClr val="tx1"/>
                </a:solidFill>
              </a:rPr>
              <a:t> de </a:t>
            </a:r>
            <a:r>
              <a:rPr sz="3200" dirty="0" err="1">
                <a:solidFill>
                  <a:schemeClr val="tx1"/>
                </a:solidFill>
              </a:rPr>
              <a:t>vida</a:t>
            </a:r>
            <a:r>
              <a:rPr sz="3200" dirty="0">
                <a:solidFill>
                  <a:schemeClr val="tx1"/>
                </a:solidFill>
              </a:rPr>
              <a:t>;</a:t>
            </a:r>
          </a:p>
          <a:p>
            <a:pPr lvl="0">
              <a:defRPr sz="1800"/>
            </a:pPr>
            <a:r>
              <a:rPr sz="3200" dirty="0" err="1">
                <a:solidFill>
                  <a:schemeClr val="tx1"/>
                </a:solidFill>
              </a:rPr>
              <a:t>Viabilização</a:t>
            </a:r>
            <a:r>
              <a:rPr sz="3200" dirty="0">
                <a:solidFill>
                  <a:schemeClr val="tx1"/>
                </a:solidFill>
              </a:rPr>
              <a:t> dos </a:t>
            </a:r>
            <a:r>
              <a:rPr sz="3200" dirty="0" err="1">
                <a:solidFill>
                  <a:schemeClr val="tx1"/>
                </a:solidFill>
              </a:rPr>
              <a:t>atendimentos</a:t>
            </a:r>
            <a:r>
              <a:rPr sz="3200" dirty="0">
                <a:solidFill>
                  <a:schemeClr val="tx1"/>
                </a:solidFill>
              </a:rPr>
              <a:t> </a:t>
            </a:r>
            <a:r>
              <a:rPr sz="3200" dirty="0" err="1">
                <a:solidFill>
                  <a:schemeClr val="tx1"/>
                </a:solidFill>
              </a:rPr>
              <a:t>relativos</a:t>
            </a:r>
            <a:r>
              <a:rPr sz="3200" dirty="0">
                <a:solidFill>
                  <a:schemeClr val="tx1"/>
                </a:solidFill>
              </a:rPr>
              <a:t> </a:t>
            </a:r>
            <a:r>
              <a:rPr sz="3200" dirty="0" err="1">
                <a:solidFill>
                  <a:schemeClr val="tx1"/>
                </a:solidFill>
              </a:rPr>
              <a:t>aos</a:t>
            </a:r>
            <a:r>
              <a:rPr sz="3200" dirty="0">
                <a:solidFill>
                  <a:schemeClr val="tx1"/>
                </a:solidFill>
              </a:rPr>
              <a:t> </a:t>
            </a:r>
            <a:r>
              <a:rPr sz="3200" dirty="0" err="1">
                <a:solidFill>
                  <a:schemeClr val="tx1"/>
                </a:solidFill>
              </a:rPr>
              <a:t>direitos</a:t>
            </a:r>
            <a:r>
              <a:rPr sz="3200" dirty="0">
                <a:solidFill>
                  <a:schemeClr val="tx1"/>
                </a:solidFill>
              </a:rPr>
              <a:t> </a:t>
            </a:r>
            <a:r>
              <a:rPr sz="3200" dirty="0" err="1" smtClean="0">
                <a:solidFill>
                  <a:schemeClr val="tx1"/>
                </a:solidFill>
              </a:rPr>
              <a:t>violados</a:t>
            </a:r>
            <a:r>
              <a:rPr lang="pt-BR" sz="3200" dirty="0" smtClean="0">
                <a:solidFill>
                  <a:schemeClr val="tx1"/>
                </a:solidFill>
              </a:rPr>
              <a:t>.</a:t>
            </a:r>
            <a:endParaRPr sz="3200" dirty="0">
              <a:solidFill>
                <a:schemeClr val="tx1"/>
              </a:solidFill>
            </a:endParaRPr>
          </a:p>
        </p:txBody>
      </p:sp>
    </p:spTree>
    <p:extLst>
      <p:ext uri="{BB962C8B-B14F-4D97-AF65-F5344CB8AC3E}">
        <p14:creationId xmlns:p14="http://schemas.microsoft.com/office/powerpoint/2010/main" val="28122712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p:tmAbs val="0"/>
                                  </p:iterate>
                                  <p:childTnLst>
                                    <p:set>
                                      <p:cBhvr>
                                        <p:cTn id="6" fill="hold"/>
                                        <p:tgtEl>
                                          <p:spTgt spid="116">
                                            <p:txEl>
                                              <p:pRg st="0" end="0"/>
                                            </p:txEl>
                                          </p:spTgt>
                                        </p:tgtEl>
                                        <p:attrNameLst>
                                          <p:attrName>style.visibility</p:attrName>
                                        </p:attrNameLst>
                                      </p:cBhvr>
                                      <p:to>
                                        <p:strVal val="visible"/>
                                      </p:to>
                                    </p:set>
                                    <p:animEffect transition="in" filter="fade">
                                      <p:cBhvr>
                                        <p:cTn id="7" dur="500"/>
                                        <p:tgtEl>
                                          <p:spTgt spid="1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p:tmAbs val="0"/>
                                  </p:iterate>
                                  <p:childTnLst>
                                    <p:set>
                                      <p:cBhvr>
                                        <p:cTn id="11" fill="hold"/>
                                        <p:tgtEl>
                                          <p:spTgt spid="116">
                                            <p:txEl>
                                              <p:pRg st="1" end="1"/>
                                            </p:txEl>
                                          </p:spTgt>
                                        </p:tgtEl>
                                        <p:attrNameLst>
                                          <p:attrName>style.visibility</p:attrName>
                                        </p:attrNameLst>
                                      </p:cBhvr>
                                      <p:to>
                                        <p:strVal val="visible"/>
                                      </p:to>
                                    </p:set>
                                    <p:animEffect transition="in" filter="fade">
                                      <p:cBhvr>
                                        <p:cTn id="12" dur="500"/>
                                        <p:tgtEl>
                                          <p:spTgt spid="1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iterate>
                                    <p:tmAbs val="0"/>
                                  </p:iterate>
                                  <p:childTnLst>
                                    <p:set>
                                      <p:cBhvr>
                                        <p:cTn id="16" fill="hold"/>
                                        <p:tgtEl>
                                          <p:spTgt spid="116">
                                            <p:txEl>
                                              <p:pRg st="2" end="2"/>
                                            </p:txEl>
                                          </p:spTgt>
                                        </p:tgtEl>
                                        <p:attrNameLst>
                                          <p:attrName>style.visibility</p:attrName>
                                        </p:attrNameLst>
                                      </p:cBhvr>
                                      <p:to>
                                        <p:strVal val="visible"/>
                                      </p:to>
                                    </p:set>
                                    <p:animEffect transition="in" filter="fade">
                                      <p:cBhvr>
                                        <p:cTn id="17" dur="500"/>
                                        <p:tgtEl>
                                          <p:spTgt spid="11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iterate>
                                    <p:tmAbs val="0"/>
                                  </p:iterate>
                                  <p:childTnLst>
                                    <p:set>
                                      <p:cBhvr>
                                        <p:cTn id="21" fill="hold"/>
                                        <p:tgtEl>
                                          <p:spTgt spid="116">
                                            <p:txEl>
                                              <p:pRg st="3" end="3"/>
                                            </p:txEl>
                                          </p:spTgt>
                                        </p:tgtEl>
                                        <p:attrNameLst>
                                          <p:attrName>style.visibility</p:attrName>
                                        </p:attrNameLst>
                                      </p:cBhvr>
                                      <p:to>
                                        <p:strVal val="visible"/>
                                      </p:to>
                                    </p:set>
                                    <p:animEffect transition="in" filter="fade">
                                      <p:cBhvr>
                                        <p:cTn id="22" dur="500"/>
                                        <p:tgtEl>
                                          <p:spTgt spid="11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build="p" advAuto="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a:spLocks noGrp="1"/>
          </p:cNvSpPr>
          <p:nvPr>
            <p:ph type="title"/>
          </p:nvPr>
        </p:nvSpPr>
        <p:spPr>
          <a:xfrm>
            <a:off x="1215763" y="434524"/>
            <a:ext cx="9093390" cy="1143001"/>
          </a:xfrm>
          <a:prstGeom prst="rect">
            <a:avLst/>
          </a:prstGeom>
        </p:spPr>
        <p:txBody>
          <a:bodyPr vert="horz" lIns="0" tIns="0" rIns="0" bIns="0" rtlCol="0" anchor="ctr">
            <a:normAutofit/>
          </a:bodyPr>
          <a:lstStyle>
            <a:lvl1pPr>
              <a:defRPr sz="3200" b="1"/>
            </a:lvl1pPr>
          </a:lstStyle>
          <a:p>
            <a:pPr lvl="0">
              <a:defRPr sz="1800" b="0"/>
            </a:pPr>
            <a:r>
              <a:rPr sz="2800" dirty="0" err="1">
                <a:solidFill>
                  <a:srgbClr val="FFFF00"/>
                </a:solidFill>
                <a:latin typeface="Calibri" panose="020F0502020204030204" pitchFamily="34" charset="0"/>
              </a:rPr>
              <a:t>Tipificação</a:t>
            </a:r>
            <a:r>
              <a:rPr sz="2800" dirty="0">
                <a:solidFill>
                  <a:srgbClr val="FFFF00"/>
                </a:solidFill>
                <a:latin typeface="Calibri" panose="020F0502020204030204" pitchFamily="34" charset="0"/>
              </a:rPr>
              <a:t> Nacional dos </a:t>
            </a:r>
            <a:r>
              <a:rPr sz="2800" dirty="0" err="1">
                <a:solidFill>
                  <a:srgbClr val="FFFF00"/>
                </a:solidFill>
                <a:latin typeface="Calibri" panose="020F0502020204030204" pitchFamily="34" charset="0"/>
              </a:rPr>
              <a:t>Serviços</a:t>
            </a:r>
            <a:r>
              <a:rPr sz="2800" dirty="0">
                <a:solidFill>
                  <a:srgbClr val="FFFF00"/>
                </a:solidFill>
                <a:latin typeface="Calibri" panose="020F0502020204030204" pitchFamily="34" charset="0"/>
              </a:rPr>
              <a:t> </a:t>
            </a:r>
            <a:r>
              <a:rPr sz="2800" dirty="0" err="1">
                <a:solidFill>
                  <a:srgbClr val="FFFF00"/>
                </a:solidFill>
                <a:latin typeface="Calibri" panose="020F0502020204030204" pitchFamily="34" charset="0"/>
              </a:rPr>
              <a:t>Socioassistenciais</a:t>
            </a:r>
            <a:endParaRPr sz="2800" dirty="0">
              <a:solidFill>
                <a:srgbClr val="FFFF00"/>
              </a:solidFill>
              <a:latin typeface="Calibri" panose="020F0502020204030204" pitchFamily="34" charset="0"/>
            </a:endParaRPr>
          </a:p>
        </p:txBody>
      </p:sp>
      <p:sp>
        <p:nvSpPr>
          <p:cNvPr id="119" name="Shape 119"/>
          <p:cNvSpPr>
            <a:spLocks noGrp="1"/>
          </p:cNvSpPr>
          <p:nvPr>
            <p:ph type="body" idx="1"/>
          </p:nvPr>
        </p:nvSpPr>
        <p:spPr>
          <a:xfrm>
            <a:off x="1215763" y="2357948"/>
            <a:ext cx="7776866" cy="3007866"/>
          </a:xfrm>
          <a:prstGeom prst="rect">
            <a:avLst/>
          </a:prstGeom>
        </p:spPr>
        <p:txBody>
          <a:bodyPr vert="horz" lIns="0" tIns="0" rIns="0" bIns="0" rtlCol="0" anchor="ctr">
            <a:noAutofit/>
          </a:bodyPr>
          <a:lstStyle/>
          <a:p>
            <a:pPr marL="0" indent="0" algn="ctr">
              <a:lnSpc>
                <a:spcPct val="150000"/>
              </a:lnSpc>
              <a:spcBef>
                <a:spcPts val="400"/>
              </a:spcBef>
              <a:buSzTx/>
              <a:buNone/>
              <a:defRPr sz="1800"/>
            </a:pPr>
            <a:r>
              <a:rPr sz="2800" b="1" dirty="0" err="1">
                <a:solidFill>
                  <a:schemeClr val="tx1"/>
                </a:solidFill>
                <a:latin typeface="Calibri" panose="020F0502020204030204" pitchFamily="34" charset="0"/>
              </a:rPr>
              <a:t>Resolução</a:t>
            </a:r>
            <a:r>
              <a:rPr sz="2800" b="1" dirty="0">
                <a:solidFill>
                  <a:schemeClr val="tx1"/>
                </a:solidFill>
                <a:latin typeface="Calibri" panose="020F0502020204030204" pitchFamily="34" charset="0"/>
              </a:rPr>
              <a:t> CNAS 109/2009</a:t>
            </a:r>
            <a:r>
              <a:rPr sz="2800" dirty="0">
                <a:solidFill>
                  <a:schemeClr val="tx1"/>
                </a:solidFill>
                <a:latin typeface="Calibri" panose="020F0502020204030204" pitchFamily="34" charset="0"/>
              </a:rPr>
              <a:t>:</a:t>
            </a:r>
          </a:p>
          <a:p>
            <a:pPr marL="0" indent="0" algn="ctr">
              <a:lnSpc>
                <a:spcPct val="150000"/>
              </a:lnSpc>
              <a:spcBef>
                <a:spcPts val="400"/>
              </a:spcBef>
              <a:buSzTx/>
              <a:buNone/>
              <a:defRPr sz="1800"/>
            </a:pPr>
            <a:r>
              <a:rPr sz="2800" dirty="0" err="1">
                <a:solidFill>
                  <a:schemeClr val="tx1"/>
                </a:solidFill>
                <a:latin typeface="Calibri" panose="020F0502020204030204" pitchFamily="34" charset="0"/>
              </a:rPr>
              <a:t>Estabelece</a:t>
            </a:r>
            <a:r>
              <a:rPr sz="2800" dirty="0">
                <a:solidFill>
                  <a:schemeClr val="tx1"/>
                </a:solidFill>
                <a:latin typeface="Calibri" panose="020F0502020204030204" pitchFamily="34" charset="0"/>
              </a:rPr>
              <a:t> </a:t>
            </a:r>
            <a:r>
              <a:rPr sz="2800" dirty="0" err="1">
                <a:solidFill>
                  <a:schemeClr val="tx1"/>
                </a:solidFill>
                <a:latin typeface="Calibri" panose="020F0502020204030204" pitchFamily="34" charset="0"/>
              </a:rPr>
              <a:t>uma</a:t>
            </a:r>
            <a:r>
              <a:rPr sz="2800" dirty="0">
                <a:solidFill>
                  <a:schemeClr val="tx1"/>
                </a:solidFill>
                <a:latin typeface="Calibri" panose="020F0502020204030204" pitchFamily="34" charset="0"/>
              </a:rPr>
              <a:t> </a:t>
            </a:r>
            <a:r>
              <a:rPr sz="2800" dirty="0" err="1">
                <a:solidFill>
                  <a:schemeClr val="tx1"/>
                </a:solidFill>
                <a:latin typeface="Calibri" panose="020F0502020204030204" pitchFamily="34" charset="0"/>
              </a:rPr>
              <a:t>matriz</a:t>
            </a:r>
            <a:r>
              <a:rPr sz="2800" dirty="0">
                <a:solidFill>
                  <a:schemeClr val="tx1"/>
                </a:solidFill>
                <a:latin typeface="Calibri" panose="020F0502020204030204" pitchFamily="34" charset="0"/>
              </a:rPr>
              <a:t> </a:t>
            </a:r>
            <a:r>
              <a:rPr sz="2800" dirty="0" err="1">
                <a:solidFill>
                  <a:schemeClr val="tx1"/>
                </a:solidFill>
                <a:latin typeface="Calibri" panose="020F0502020204030204" pitchFamily="34" charset="0"/>
              </a:rPr>
              <a:t>padronizada</a:t>
            </a:r>
            <a:r>
              <a:rPr sz="2800" dirty="0">
                <a:solidFill>
                  <a:schemeClr val="tx1"/>
                </a:solidFill>
                <a:latin typeface="Calibri" panose="020F0502020204030204" pitchFamily="34" charset="0"/>
              </a:rPr>
              <a:t> de </a:t>
            </a:r>
            <a:r>
              <a:rPr sz="2800" dirty="0" err="1">
                <a:solidFill>
                  <a:schemeClr val="tx1"/>
                </a:solidFill>
                <a:latin typeface="Calibri" panose="020F0502020204030204" pitchFamily="34" charset="0"/>
              </a:rPr>
              <a:t>serviços</a:t>
            </a:r>
            <a:r>
              <a:rPr sz="2800" dirty="0">
                <a:solidFill>
                  <a:schemeClr val="tx1"/>
                </a:solidFill>
                <a:latin typeface="Calibri" panose="020F0502020204030204" pitchFamily="34" charset="0"/>
              </a:rPr>
              <a:t> </a:t>
            </a:r>
            <a:r>
              <a:rPr sz="2800" dirty="0" err="1">
                <a:solidFill>
                  <a:schemeClr val="tx1"/>
                </a:solidFill>
                <a:latin typeface="Calibri" panose="020F0502020204030204" pitchFamily="34" charset="0"/>
              </a:rPr>
              <a:t>socioassistenciais</a:t>
            </a:r>
            <a:r>
              <a:rPr sz="2800" dirty="0">
                <a:solidFill>
                  <a:schemeClr val="tx1"/>
                </a:solidFill>
                <a:latin typeface="Calibri" panose="020F0502020204030204" pitchFamily="34" charset="0"/>
              </a:rPr>
              <a:t>, </a:t>
            </a:r>
            <a:r>
              <a:rPr sz="2800" dirty="0" err="1">
                <a:solidFill>
                  <a:schemeClr val="tx1"/>
                </a:solidFill>
                <a:latin typeface="Calibri" panose="020F0502020204030204" pitchFamily="34" charset="0"/>
              </a:rPr>
              <a:t>organizados</a:t>
            </a:r>
            <a:r>
              <a:rPr sz="2800" dirty="0">
                <a:solidFill>
                  <a:schemeClr val="tx1"/>
                </a:solidFill>
                <a:latin typeface="Calibri" panose="020F0502020204030204" pitchFamily="34" charset="0"/>
              </a:rPr>
              <a:t> </a:t>
            </a:r>
            <a:r>
              <a:rPr sz="2800" dirty="0" err="1">
                <a:solidFill>
                  <a:schemeClr val="tx1"/>
                </a:solidFill>
                <a:latin typeface="Calibri" panose="020F0502020204030204" pitchFamily="34" charset="0"/>
              </a:rPr>
              <a:t>conforme</a:t>
            </a:r>
            <a:r>
              <a:rPr sz="2800" dirty="0">
                <a:solidFill>
                  <a:schemeClr val="tx1"/>
                </a:solidFill>
                <a:latin typeface="Calibri" panose="020F0502020204030204" pitchFamily="34" charset="0"/>
              </a:rPr>
              <a:t> </a:t>
            </a:r>
            <a:r>
              <a:rPr sz="2800" dirty="0" err="1">
                <a:solidFill>
                  <a:schemeClr val="tx1"/>
                </a:solidFill>
                <a:latin typeface="Calibri" panose="020F0502020204030204" pitchFamily="34" charset="0"/>
              </a:rPr>
              <a:t>nível</a:t>
            </a:r>
            <a:r>
              <a:rPr sz="2800" dirty="0">
                <a:solidFill>
                  <a:schemeClr val="tx1"/>
                </a:solidFill>
                <a:latin typeface="Calibri" panose="020F0502020204030204" pitchFamily="34" charset="0"/>
              </a:rPr>
              <a:t> de </a:t>
            </a:r>
            <a:r>
              <a:rPr sz="2800" dirty="0" err="1">
                <a:solidFill>
                  <a:schemeClr val="tx1"/>
                </a:solidFill>
                <a:latin typeface="Calibri" panose="020F0502020204030204" pitchFamily="34" charset="0"/>
              </a:rPr>
              <a:t>complexidade</a:t>
            </a:r>
            <a:r>
              <a:rPr sz="2800" dirty="0">
                <a:solidFill>
                  <a:schemeClr val="tx1"/>
                </a:solidFill>
                <a:latin typeface="Calibri" panose="020F0502020204030204" pitchFamily="34" charset="0"/>
              </a:rPr>
              <a:t>: </a:t>
            </a:r>
            <a:r>
              <a:rPr sz="2800" dirty="0" err="1">
                <a:solidFill>
                  <a:schemeClr val="tx1"/>
                </a:solidFill>
                <a:latin typeface="Calibri" panose="020F0502020204030204" pitchFamily="34" charset="0"/>
              </a:rPr>
              <a:t>Proteção</a:t>
            </a:r>
            <a:r>
              <a:rPr sz="2800" dirty="0">
                <a:solidFill>
                  <a:schemeClr val="tx1"/>
                </a:solidFill>
                <a:latin typeface="Calibri" panose="020F0502020204030204" pitchFamily="34" charset="0"/>
              </a:rPr>
              <a:t> Social </a:t>
            </a:r>
            <a:r>
              <a:rPr sz="2800" dirty="0" err="1">
                <a:solidFill>
                  <a:schemeClr val="tx1"/>
                </a:solidFill>
                <a:latin typeface="Calibri" panose="020F0502020204030204" pitchFamily="34" charset="0"/>
              </a:rPr>
              <a:t>Básica</a:t>
            </a:r>
            <a:r>
              <a:rPr sz="2800" dirty="0">
                <a:solidFill>
                  <a:schemeClr val="tx1"/>
                </a:solidFill>
                <a:latin typeface="Calibri" panose="020F0502020204030204" pitchFamily="34" charset="0"/>
              </a:rPr>
              <a:t> e </a:t>
            </a:r>
            <a:r>
              <a:rPr sz="2800" dirty="0" err="1">
                <a:solidFill>
                  <a:schemeClr val="tx1"/>
                </a:solidFill>
                <a:latin typeface="Calibri" panose="020F0502020204030204" pitchFamily="34" charset="0"/>
              </a:rPr>
              <a:t>Proteção</a:t>
            </a:r>
            <a:r>
              <a:rPr sz="2800" dirty="0">
                <a:solidFill>
                  <a:schemeClr val="tx1"/>
                </a:solidFill>
                <a:latin typeface="Calibri" panose="020F0502020204030204" pitchFamily="34" charset="0"/>
              </a:rPr>
              <a:t> Social Especial de </a:t>
            </a:r>
            <a:r>
              <a:rPr sz="2800" dirty="0" err="1">
                <a:solidFill>
                  <a:schemeClr val="tx1"/>
                </a:solidFill>
                <a:latin typeface="Calibri" panose="020F0502020204030204" pitchFamily="34" charset="0"/>
              </a:rPr>
              <a:t>Média</a:t>
            </a:r>
            <a:r>
              <a:rPr sz="2800" dirty="0">
                <a:solidFill>
                  <a:schemeClr val="tx1"/>
                </a:solidFill>
                <a:latin typeface="Calibri" panose="020F0502020204030204" pitchFamily="34" charset="0"/>
              </a:rPr>
              <a:t> e Alta </a:t>
            </a:r>
            <a:r>
              <a:rPr sz="2800" dirty="0" err="1">
                <a:solidFill>
                  <a:schemeClr val="tx1"/>
                </a:solidFill>
                <a:latin typeface="Calibri" panose="020F0502020204030204" pitchFamily="34" charset="0"/>
              </a:rPr>
              <a:t>Complexidade</a:t>
            </a:r>
            <a:r>
              <a:rPr sz="2800" dirty="0">
                <a:solidFill>
                  <a:schemeClr val="tx1"/>
                </a:solidFill>
                <a:latin typeface="Calibri" panose="020F0502020204030204" pitchFamily="34" charset="0"/>
              </a:rPr>
              <a:t> </a:t>
            </a:r>
          </a:p>
        </p:txBody>
      </p:sp>
      <p:pic>
        <p:nvPicPr>
          <p:cNvPr id="120" name="image3.jpg" descr="http://www.fnl.org.br/wp-content/uploads/2010/06/tipificacao_nacional-c%C3%B3pia.jpg"/>
          <p:cNvPicPr/>
          <p:nvPr/>
        </p:nvPicPr>
        <p:blipFill>
          <a:blip r:embed="rId2">
            <a:extLst/>
          </a:blip>
          <a:stretch>
            <a:fillRect/>
          </a:stretch>
        </p:blipFill>
        <p:spPr>
          <a:xfrm>
            <a:off x="9596337" y="1692009"/>
            <a:ext cx="2232250" cy="3184051"/>
          </a:xfrm>
          <a:prstGeom prst="rect">
            <a:avLst/>
          </a:prstGeom>
          <a:ln w="12700">
            <a:miter lim="400000"/>
          </a:ln>
          <a:effectLst>
            <a:outerShdw blurRad="292100" dist="139700" dir="2700000" rotWithShape="0">
              <a:srgbClr val="333333">
                <a:alpha val="64999"/>
              </a:srgbClr>
            </a:outerShdw>
          </a:effectLst>
        </p:spPr>
      </p:pic>
    </p:spTree>
    <p:extLst>
      <p:ext uri="{BB962C8B-B14F-4D97-AF65-F5344CB8AC3E}">
        <p14:creationId xmlns:p14="http://schemas.microsoft.com/office/powerpoint/2010/main" val="27963648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p:tmAbs val="0"/>
                                  </p:iterate>
                                  <p:childTnLst>
                                    <p:set>
                                      <p:cBhvr>
                                        <p:cTn id="6" fill="hold"/>
                                        <p:tgtEl>
                                          <p:spTgt spid="119">
                                            <p:txEl>
                                              <p:pRg st="0" end="0"/>
                                            </p:txEl>
                                          </p:spTgt>
                                        </p:tgtEl>
                                        <p:attrNameLst>
                                          <p:attrName>style.visibility</p:attrName>
                                        </p:attrNameLst>
                                      </p:cBhvr>
                                      <p:to>
                                        <p:strVal val="visible"/>
                                      </p:to>
                                    </p:set>
                                    <p:animEffect transition="in" filter="fade">
                                      <p:cBhvr>
                                        <p:cTn id="7" dur="500"/>
                                        <p:tgtEl>
                                          <p:spTgt spid="119">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iterate>
                                    <p:tmAbs val="0"/>
                                  </p:iterate>
                                  <p:childTnLst>
                                    <p:set>
                                      <p:cBhvr>
                                        <p:cTn id="10" fill="hold"/>
                                        <p:tgtEl>
                                          <p:spTgt spid="119">
                                            <p:txEl>
                                              <p:pRg st="1" end="1"/>
                                            </p:txEl>
                                          </p:spTgt>
                                        </p:tgtEl>
                                        <p:attrNameLst>
                                          <p:attrName>style.visibility</p:attrName>
                                        </p:attrNameLst>
                                      </p:cBhvr>
                                      <p:to>
                                        <p:strVal val="visible"/>
                                      </p:to>
                                    </p:set>
                                    <p:animEffect transition="in" filter="fade">
                                      <p:cBhvr>
                                        <p:cTn id="11" dur="500"/>
                                        <p:tgtEl>
                                          <p:spTgt spid="119">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iterate>
                                    <p:tmAbs val="0"/>
                                  </p:iterate>
                                  <p:childTnLst>
                                    <p:set>
                                      <p:cBhvr>
                                        <p:cTn id="14" fill="hold"/>
                                        <p:tgtEl>
                                          <p:spTgt spid="120"/>
                                        </p:tgtEl>
                                        <p:attrNameLst>
                                          <p:attrName>style.visibility</p:attrName>
                                        </p:attrNameLst>
                                      </p:cBhvr>
                                      <p:to>
                                        <p:strVal val="visible"/>
                                      </p:to>
                                    </p:set>
                                    <p:animEffect transition="in" filter="fade">
                                      <p:cBhvr>
                                        <p:cTn id="15" dur="500"/>
                                        <p:tgtEl>
                                          <p:spTgt spid="1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 grpId="0" build="p" advAuto="0"/>
      <p:bldP spid="120" grpId="0" animBg="1" advAuto="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hape 122"/>
          <p:cNvSpPr>
            <a:spLocks noGrp="1"/>
          </p:cNvSpPr>
          <p:nvPr>
            <p:ph type="title"/>
          </p:nvPr>
        </p:nvSpPr>
        <p:spPr>
          <a:xfrm>
            <a:off x="2264608" y="254927"/>
            <a:ext cx="7772401" cy="720082"/>
          </a:xfrm>
          <a:prstGeom prst="rect">
            <a:avLst/>
          </a:prstGeom>
        </p:spPr>
        <p:txBody>
          <a:bodyPr vert="horz" lIns="0" tIns="0" rIns="0" bIns="0" rtlCol="0" anchor="ctr">
            <a:normAutofit/>
          </a:bodyPr>
          <a:lstStyle>
            <a:lvl1pPr>
              <a:defRPr sz="2800" b="1"/>
            </a:lvl1pPr>
          </a:lstStyle>
          <a:p>
            <a:pPr lvl="0" algn="ctr">
              <a:defRPr sz="1800" b="0"/>
            </a:pPr>
            <a:r>
              <a:rPr dirty="0" err="1"/>
              <a:t>Síntese</a:t>
            </a:r>
            <a:r>
              <a:rPr dirty="0"/>
              <a:t> dos </a:t>
            </a:r>
            <a:r>
              <a:rPr dirty="0" err="1"/>
              <a:t>Serviços</a:t>
            </a:r>
            <a:r>
              <a:rPr dirty="0"/>
              <a:t> </a:t>
            </a:r>
            <a:r>
              <a:rPr dirty="0" err="1"/>
              <a:t>por</a:t>
            </a:r>
            <a:r>
              <a:rPr dirty="0"/>
              <a:t> </a:t>
            </a:r>
            <a:r>
              <a:rPr dirty="0" err="1"/>
              <a:t>Proteção</a:t>
            </a:r>
            <a:r>
              <a:rPr dirty="0"/>
              <a:t> Social</a:t>
            </a:r>
          </a:p>
        </p:txBody>
      </p:sp>
      <p:graphicFrame>
        <p:nvGraphicFramePr>
          <p:cNvPr id="123" name="Table 123"/>
          <p:cNvGraphicFramePr/>
          <p:nvPr>
            <p:extLst>
              <p:ext uri="{D42A27DB-BD31-4B8C-83A1-F6EECF244321}">
                <p14:modId xmlns:p14="http://schemas.microsoft.com/office/powerpoint/2010/main" val="2587412726"/>
              </p:ext>
            </p:extLst>
          </p:nvPr>
        </p:nvGraphicFramePr>
        <p:xfrm>
          <a:off x="1227909" y="1196757"/>
          <a:ext cx="10189028" cy="5295482"/>
        </p:xfrm>
        <a:graphic>
          <a:graphicData uri="http://schemas.openxmlformats.org/drawingml/2006/table">
            <a:tbl>
              <a:tblPr firstRow="1" bandRow="1"/>
              <a:tblGrid>
                <a:gridCol w="1137216">
                  <a:extLst>
                    <a:ext uri="{9D8B030D-6E8A-4147-A177-3AD203B41FA5}">
                      <a16:colId xmlns:a16="http://schemas.microsoft.com/office/drawing/2014/main" val="20000"/>
                    </a:ext>
                  </a:extLst>
                </a:gridCol>
                <a:gridCol w="9051812">
                  <a:extLst>
                    <a:ext uri="{9D8B030D-6E8A-4147-A177-3AD203B41FA5}">
                      <a16:colId xmlns:a16="http://schemas.microsoft.com/office/drawing/2014/main" val="20001"/>
                    </a:ext>
                  </a:extLst>
                </a:gridCol>
              </a:tblGrid>
              <a:tr h="468570">
                <a:tc gridSpan="2">
                  <a:txBody>
                    <a:bodyPr/>
                    <a:lstStyle/>
                    <a:p>
                      <a:pPr lvl="0" algn="ctr">
                        <a:defRPr sz="1800" b="0" i="0">
                          <a:solidFill>
                            <a:srgbClr val="000000"/>
                          </a:solidFill>
                        </a:defRPr>
                      </a:pPr>
                      <a:r>
                        <a:rPr sz="1400" b="1" i="1" dirty="0">
                          <a:solidFill>
                            <a:schemeClr val="tx1"/>
                          </a:solidFill>
                          <a:latin typeface="Times New (W1)"/>
                          <a:ea typeface="Times New (W1)"/>
                          <a:cs typeface="Times New (W1)"/>
                          <a:sym typeface="Times New (W1)"/>
                        </a:rPr>
                        <a:t>PROTEÇÃO SOCIAL BÁSICA</a:t>
                      </a:r>
                    </a:p>
                  </a:txBody>
                  <a:tcPr marL="0" marR="0" marT="0" marB="0" anchor="ctr" horzOverflow="overflow">
                    <a:solidFill>
                      <a:srgbClr val="95B3D7"/>
                    </a:solidFill>
                  </a:tcPr>
                </a:tc>
                <a:tc hMerge="1">
                  <a:txBody>
                    <a:bodyPr/>
                    <a:lstStyle/>
                    <a:p>
                      <a:endParaRPr lang="pt-BR"/>
                    </a:p>
                  </a:txBody>
                  <a:tcPr/>
                </a:tc>
                <a:extLst>
                  <a:ext uri="{0D108BD9-81ED-4DB2-BD59-A6C34878D82A}">
                    <a16:rowId xmlns:a16="http://schemas.microsoft.com/office/drawing/2014/main" val="10000"/>
                  </a:ext>
                </a:extLst>
              </a:tr>
              <a:tr h="468570">
                <a:tc>
                  <a:txBody>
                    <a:bodyPr/>
                    <a:lstStyle/>
                    <a:p>
                      <a:pPr lvl="0">
                        <a:defRPr sz="1800" b="0" i="0"/>
                      </a:pPr>
                      <a:r>
                        <a:rPr sz="1400" b="1" i="1">
                          <a:latin typeface="Times New (W1)"/>
                          <a:ea typeface="Times New (W1)"/>
                          <a:cs typeface="Times New (W1)"/>
                          <a:sym typeface="Times New (W1)"/>
                        </a:rPr>
                        <a:t>1.</a:t>
                      </a:r>
                    </a:p>
                  </a:txBody>
                  <a:tcPr marL="0" marR="0" marT="0" marB="0" anchor="ctr" horzOverflow="overflow"/>
                </a:tc>
                <a:tc>
                  <a:txBody>
                    <a:bodyPr/>
                    <a:lstStyle/>
                    <a:p>
                      <a:pPr lvl="0" algn="l">
                        <a:defRPr sz="1800" b="0" i="0"/>
                      </a:pPr>
                      <a:r>
                        <a:rPr sz="1400" b="1" i="1">
                          <a:latin typeface="Times New (W1)"/>
                          <a:ea typeface="Times New (W1)"/>
                          <a:cs typeface="Times New (W1)"/>
                          <a:sym typeface="Times New (W1)"/>
                        </a:rPr>
                        <a:t>Serviço de Proteção e Atendimento Integral à Família – PAIF </a:t>
                      </a:r>
                    </a:p>
                  </a:txBody>
                  <a:tcPr marL="0" marR="0" marT="0" marB="0" anchor="ctr" horzOverflow="overflow"/>
                </a:tc>
                <a:extLst>
                  <a:ext uri="{0D108BD9-81ED-4DB2-BD59-A6C34878D82A}">
                    <a16:rowId xmlns:a16="http://schemas.microsoft.com/office/drawing/2014/main" val="10001"/>
                  </a:ext>
                </a:extLst>
              </a:tr>
              <a:tr h="468570">
                <a:tc>
                  <a:txBody>
                    <a:bodyPr/>
                    <a:lstStyle/>
                    <a:p>
                      <a:pPr lvl="0">
                        <a:defRPr sz="1800" b="0" i="0"/>
                      </a:pPr>
                      <a:r>
                        <a:rPr sz="1400" b="1" i="1" dirty="0">
                          <a:solidFill>
                            <a:srgbClr val="FFFF00"/>
                          </a:solidFill>
                          <a:latin typeface="Times New (W1)"/>
                          <a:ea typeface="Times New (W1)"/>
                          <a:cs typeface="Times New (W1)"/>
                          <a:sym typeface="Times New (W1)"/>
                        </a:rPr>
                        <a:t>2.</a:t>
                      </a:r>
                    </a:p>
                  </a:txBody>
                  <a:tcPr marL="0" marR="0" marT="0" marB="0" anchor="ctr" horzOverflow="overflow"/>
                </a:tc>
                <a:tc>
                  <a:txBody>
                    <a:bodyPr/>
                    <a:lstStyle/>
                    <a:p>
                      <a:pPr lvl="0" algn="l">
                        <a:defRPr sz="1800" b="0" i="0"/>
                      </a:pPr>
                      <a:r>
                        <a:rPr sz="1400" b="1" i="1" dirty="0" err="1">
                          <a:solidFill>
                            <a:srgbClr val="FFFF00"/>
                          </a:solidFill>
                          <a:latin typeface="Times New (W1)"/>
                          <a:ea typeface="Times New (W1)"/>
                          <a:cs typeface="Times New (W1)"/>
                          <a:sym typeface="Times New (W1)"/>
                        </a:rPr>
                        <a:t>Serviço</a:t>
                      </a:r>
                      <a:r>
                        <a:rPr sz="1400" b="1" i="1" dirty="0">
                          <a:solidFill>
                            <a:srgbClr val="FFFF00"/>
                          </a:solidFill>
                          <a:latin typeface="Times New (W1)"/>
                          <a:ea typeface="Times New (W1)"/>
                          <a:cs typeface="Times New (W1)"/>
                          <a:sym typeface="Times New (W1)"/>
                        </a:rPr>
                        <a:t> de </a:t>
                      </a:r>
                      <a:r>
                        <a:rPr sz="1400" b="1" i="1" dirty="0" err="1">
                          <a:solidFill>
                            <a:srgbClr val="FFFF00"/>
                          </a:solidFill>
                          <a:latin typeface="Times New (W1)"/>
                          <a:ea typeface="Times New (W1)"/>
                          <a:cs typeface="Times New (W1)"/>
                          <a:sym typeface="Times New (W1)"/>
                        </a:rPr>
                        <a:t>Convivência</a:t>
                      </a:r>
                      <a:r>
                        <a:rPr sz="1400" b="1" i="1" dirty="0">
                          <a:solidFill>
                            <a:srgbClr val="FFFF00"/>
                          </a:solidFill>
                          <a:latin typeface="Times New (W1)"/>
                          <a:ea typeface="Times New (W1)"/>
                          <a:cs typeface="Times New (W1)"/>
                          <a:sym typeface="Times New (W1)"/>
                        </a:rPr>
                        <a:t> e </a:t>
                      </a:r>
                      <a:r>
                        <a:rPr sz="1400" b="1" i="1" dirty="0" err="1">
                          <a:solidFill>
                            <a:srgbClr val="FFFF00"/>
                          </a:solidFill>
                          <a:latin typeface="Times New (W1)"/>
                          <a:ea typeface="Times New (W1)"/>
                          <a:cs typeface="Times New (W1)"/>
                          <a:sym typeface="Times New (W1)"/>
                        </a:rPr>
                        <a:t>Fortalecimento</a:t>
                      </a:r>
                      <a:r>
                        <a:rPr sz="1400" b="1" i="1" dirty="0">
                          <a:solidFill>
                            <a:srgbClr val="FFFF00"/>
                          </a:solidFill>
                          <a:latin typeface="Times New (W1)"/>
                          <a:ea typeface="Times New (W1)"/>
                          <a:cs typeface="Times New (W1)"/>
                          <a:sym typeface="Times New (W1)"/>
                        </a:rPr>
                        <a:t> de </a:t>
                      </a:r>
                      <a:r>
                        <a:rPr sz="1400" b="1" i="1" dirty="0" err="1">
                          <a:solidFill>
                            <a:srgbClr val="FFFF00"/>
                          </a:solidFill>
                          <a:latin typeface="Times New (W1)"/>
                          <a:ea typeface="Times New (W1)"/>
                          <a:cs typeface="Times New (W1)"/>
                          <a:sym typeface="Times New (W1)"/>
                        </a:rPr>
                        <a:t>Vínculos</a:t>
                      </a:r>
                      <a:endParaRPr sz="1400" b="1" i="1" dirty="0">
                        <a:solidFill>
                          <a:srgbClr val="FFFF00"/>
                        </a:solidFill>
                        <a:latin typeface="Times New (W1)"/>
                        <a:ea typeface="Times New (W1)"/>
                        <a:cs typeface="Times New (W1)"/>
                        <a:sym typeface="Times New (W1)"/>
                      </a:endParaRPr>
                    </a:p>
                  </a:txBody>
                  <a:tcPr marL="0" marR="0" marT="0" marB="0" anchor="ctr" horzOverflow="overflow"/>
                </a:tc>
                <a:extLst>
                  <a:ext uri="{0D108BD9-81ED-4DB2-BD59-A6C34878D82A}">
                    <a16:rowId xmlns:a16="http://schemas.microsoft.com/office/drawing/2014/main" val="10002"/>
                  </a:ext>
                </a:extLst>
              </a:tr>
              <a:tr h="468570">
                <a:tc>
                  <a:txBody>
                    <a:bodyPr/>
                    <a:lstStyle/>
                    <a:p>
                      <a:pPr lvl="0">
                        <a:defRPr sz="1800" b="0" i="0"/>
                      </a:pPr>
                      <a:r>
                        <a:rPr sz="1400" b="1" i="1" dirty="0">
                          <a:solidFill>
                            <a:srgbClr val="FFFF00"/>
                          </a:solidFill>
                          <a:latin typeface="Times New (W1)"/>
                          <a:ea typeface="Times New (W1)"/>
                          <a:cs typeface="Times New (W1)"/>
                          <a:sym typeface="Times New (W1)"/>
                        </a:rPr>
                        <a:t>3.</a:t>
                      </a:r>
                    </a:p>
                  </a:txBody>
                  <a:tcPr marL="0" marR="0" marT="0" marB="0" anchor="ctr" horzOverflow="overflow"/>
                </a:tc>
                <a:tc>
                  <a:txBody>
                    <a:bodyPr/>
                    <a:lstStyle/>
                    <a:p>
                      <a:pPr lvl="0" algn="l">
                        <a:defRPr sz="1800" b="0" i="0"/>
                      </a:pPr>
                      <a:r>
                        <a:rPr sz="1400" b="1" i="1" dirty="0" err="1">
                          <a:solidFill>
                            <a:srgbClr val="FFFF00"/>
                          </a:solidFill>
                          <a:latin typeface="Times New (W1)"/>
                          <a:ea typeface="Times New (W1)"/>
                          <a:cs typeface="Times New (W1)"/>
                          <a:sym typeface="Times New (W1)"/>
                        </a:rPr>
                        <a:t>Serviço</a:t>
                      </a:r>
                      <a:r>
                        <a:rPr sz="1400" b="1" i="1" dirty="0">
                          <a:solidFill>
                            <a:srgbClr val="FFFF00"/>
                          </a:solidFill>
                          <a:latin typeface="Times New (W1)"/>
                          <a:ea typeface="Times New (W1)"/>
                          <a:cs typeface="Times New (W1)"/>
                          <a:sym typeface="Times New (W1)"/>
                        </a:rPr>
                        <a:t> de </a:t>
                      </a:r>
                      <a:r>
                        <a:rPr sz="1400" b="1" i="1" dirty="0" err="1">
                          <a:solidFill>
                            <a:srgbClr val="FFFF00"/>
                          </a:solidFill>
                          <a:latin typeface="Times New (W1)"/>
                          <a:ea typeface="Times New (W1)"/>
                          <a:cs typeface="Times New (W1)"/>
                          <a:sym typeface="Times New (W1)"/>
                        </a:rPr>
                        <a:t>Proteção</a:t>
                      </a:r>
                      <a:r>
                        <a:rPr sz="1400" b="1" i="1" dirty="0">
                          <a:solidFill>
                            <a:srgbClr val="FFFF00"/>
                          </a:solidFill>
                          <a:latin typeface="Times New (W1)"/>
                          <a:ea typeface="Times New (W1)"/>
                          <a:cs typeface="Times New (W1)"/>
                          <a:sym typeface="Times New (W1)"/>
                        </a:rPr>
                        <a:t> Social </a:t>
                      </a:r>
                      <a:r>
                        <a:rPr sz="1400" b="1" i="1" dirty="0" err="1">
                          <a:solidFill>
                            <a:srgbClr val="FFFF00"/>
                          </a:solidFill>
                          <a:latin typeface="Times New (W1)"/>
                          <a:ea typeface="Times New (W1)"/>
                          <a:cs typeface="Times New (W1)"/>
                          <a:sym typeface="Times New (W1)"/>
                        </a:rPr>
                        <a:t>Básica</a:t>
                      </a:r>
                      <a:r>
                        <a:rPr sz="1400" b="1" i="1" dirty="0">
                          <a:solidFill>
                            <a:srgbClr val="FFFF00"/>
                          </a:solidFill>
                          <a:latin typeface="Times New (W1)"/>
                          <a:ea typeface="Times New (W1)"/>
                          <a:cs typeface="Times New (W1)"/>
                          <a:sym typeface="Times New (W1)"/>
                        </a:rPr>
                        <a:t> no </a:t>
                      </a:r>
                      <a:r>
                        <a:rPr sz="1400" b="1" i="1" dirty="0" err="1">
                          <a:solidFill>
                            <a:srgbClr val="FFFF00"/>
                          </a:solidFill>
                          <a:latin typeface="Times New (W1)"/>
                          <a:ea typeface="Times New (W1)"/>
                          <a:cs typeface="Times New (W1)"/>
                          <a:sym typeface="Times New (W1)"/>
                        </a:rPr>
                        <a:t>Domicílio</a:t>
                      </a:r>
                      <a:r>
                        <a:rPr sz="1400" b="1" i="1" dirty="0">
                          <a:solidFill>
                            <a:srgbClr val="FFFF00"/>
                          </a:solidFill>
                          <a:latin typeface="Times New (W1)"/>
                          <a:ea typeface="Times New (W1)"/>
                          <a:cs typeface="Times New (W1)"/>
                          <a:sym typeface="Times New (W1)"/>
                        </a:rPr>
                        <a:t> para </a:t>
                      </a:r>
                      <a:r>
                        <a:rPr sz="1400" b="1" i="1" dirty="0" err="1">
                          <a:solidFill>
                            <a:srgbClr val="FFFF00"/>
                          </a:solidFill>
                          <a:latin typeface="Times New (W1)"/>
                          <a:ea typeface="Times New (W1)"/>
                          <a:cs typeface="Times New (W1)"/>
                          <a:sym typeface="Times New (W1)"/>
                        </a:rPr>
                        <a:t>Pessoas</a:t>
                      </a:r>
                      <a:r>
                        <a:rPr sz="1400" b="1" i="1" dirty="0">
                          <a:solidFill>
                            <a:srgbClr val="FFFF00"/>
                          </a:solidFill>
                          <a:latin typeface="Times New (W1)"/>
                          <a:ea typeface="Times New (W1)"/>
                          <a:cs typeface="Times New (W1)"/>
                          <a:sym typeface="Times New (W1)"/>
                        </a:rPr>
                        <a:t> com </a:t>
                      </a:r>
                      <a:r>
                        <a:rPr sz="1400" b="1" i="1" dirty="0" err="1">
                          <a:solidFill>
                            <a:srgbClr val="FFFF00"/>
                          </a:solidFill>
                          <a:latin typeface="Times New (W1)"/>
                          <a:ea typeface="Times New (W1)"/>
                          <a:cs typeface="Times New (W1)"/>
                          <a:sym typeface="Times New (W1)"/>
                        </a:rPr>
                        <a:t>Deficiência</a:t>
                      </a:r>
                      <a:r>
                        <a:rPr sz="1400" b="1" i="1" dirty="0">
                          <a:solidFill>
                            <a:srgbClr val="FFFF00"/>
                          </a:solidFill>
                          <a:latin typeface="Times New (W1)"/>
                          <a:ea typeface="Times New (W1)"/>
                          <a:cs typeface="Times New (W1)"/>
                          <a:sym typeface="Times New (W1)"/>
                        </a:rPr>
                        <a:t> e </a:t>
                      </a:r>
                      <a:r>
                        <a:rPr sz="1400" b="1" i="1" dirty="0" err="1">
                          <a:solidFill>
                            <a:srgbClr val="FFFF00"/>
                          </a:solidFill>
                          <a:latin typeface="Times New (W1)"/>
                          <a:ea typeface="Times New (W1)"/>
                          <a:cs typeface="Times New (W1)"/>
                          <a:sym typeface="Times New (W1)"/>
                        </a:rPr>
                        <a:t>Idosas</a:t>
                      </a:r>
                      <a:endParaRPr sz="1400" b="1" i="1" dirty="0">
                        <a:solidFill>
                          <a:srgbClr val="FFFF00"/>
                        </a:solidFill>
                        <a:latin typeface="Times New (W1)"/>
                        <a:ea typeface="Times New (W1)"/>
                        <a:cs typeface="Times New (W1)"/>
                        <a:sym typeface="Times New (W1)"/>
                      </a:endParaRPr>
                    </a:p>
                  </a:txBody>
                  <a:tcPr marL="0" marR="0" marT="0" marB="0" anchor="ctr" horzOverflow="overflow"/>
                </a:tc>
                <a:extLst>
                  <a:ext uri="{0D108BD9-81ED-4DB2-BD59-A6C34878D82A}">
                    <a16:rowId xmlns:a16="http://schemas.microsoft.com/office/drawing/2014/main" val="10003"/>
                  </a:ext>
                </a:extLst>
              </a:tr>
              <a:tr h="468570">
                <a:tc gridSpan="2">
                  <a:txBody>
                    <a:bodyPr/>
                    <a:lstStyle/>
                    <a:p>
                      <a:pPr lvl="0" algn="ctr">
                        <a:defRPr sz="1800" b="0" i="0"/>
                      </a:pPr>
                      <a:r>
                        <a:rPr sz="1400" b="1" i="1" dirty="0">
                          <a:latin typeface="Times New (W1)"/>
                          <a:ea typeface="Times New (W1)"/>
                          <a:cs typeface="Times New (W1)"/>
                          <a:sym typeface="Times New (W1)"/>
                        </a:rPr>
                        <a:t>PROTEÇÃO SOCIAL ESPECIAL</a:t>
                      </a:r>
                    </a:p>
                  </a:txBody>
                  <a:tcPr marL="0" marR="0" marT="0" marB="0" anchor="ctr" horzOverflow="overflow">
                    <a:solidFill>
                      <a:srgbClr val="95B3D7"/>
                    </a:solidFill>
                  </a:tcPr>
                </a:tc>
                <a:tc hMerge="1">
                  <a:txBody>
                    <a:bodyPr/>
                    <a:lstStyle/>
                    <a:p>
                      <a:endParaRPr lang="pt-BR"/>
                    </a:p>
                  </a:txBody>
                  <a:tcPr/>
                </a:tc>
                <a:extLst>
                  <a:ext uri="{0D108BD9-81ED-4DB2-BD59-A6C34878D82A}">
                    <a16:rowId xmlns:a16="http://schemas.microsoft.com/office/drawing/2014/main" val="10004"/>
                  </a:ext>
                </a:extLst>
              </a:tr>
              <a:tr h="468570">
                <a:tc gridSpan="2">
                  <a:txBody>
                    <a:bodyPr/>
                    <a:lstStyle/>
                    <a:p>
                      <a:pPr lvl="0" algn="ctr">
                        <a:defRPr sz="1800" b="0" i="0"/>
                      </a:pPr>
                      <a:r>
                        <a:rPr sz="1600" b="1" i="1">
                          <a:latin typeface="Times New (W1)"/>
                          <a:ea typeface="Times New (W1)"/>
                          <a:cs typeface="Times New (W1)"/>
                          <a:sym typeface="Times New (W1)"/>
                        </a:rPr>
                        <a:t>Média Complexidade</a:t>
                      </a:r>
                    </a:p>
                  </a:txBody>
                  <a:tcPr marL="0" marR="0" marT="0" marB="0" anchor="ctr" horzOverflow="overflow"/>
                </a:tc>
                <a:tc hMerge="1">
                  <a:txBody>
                    <a:bodyPr/>
                    <a:lstStyle/>
                    <a:p>
                      <a:endParaRPr lang="pt-BR"/>
                    </a:p>
                  </a:txBody>
                  <a:tcPr/>
                </a:tc>
                <a:extLst>
                  <a:ext uri="{0D108BD9-81ED-4DB2-BD59-A6C34878D82A}">
                    <a16:rowId xmlns:a16="http://schemas.microsoft.com/office/drawing/2014/main" val="10005"/>
                  </a:ext>
                </a:extLst>
              </a:tr>
              <a:tr h="468570">
                <a:tc>
                  <a:txBody>
                    <a:bodyPr/>
                    <a:lstStyle/>
                    <a:p>
                      <a:pPr lvl="0">
                        <a:defRPr sz="1800" b="0" i="0"/>
                      </a:pPr>
                      <a:r>
                        <a:rPr sz="1400" b="1" i="1">
                          <a:latin typeface="Times New (W1)"/>
                          <a:ea typeface="Times New (W1)"/>
                          <a:cs typeface="Times New (W1)"/>
                          <a:sym typeface="Times New (W1)"/>
                        </a:rPr>
                        <a:t>1.</a:t>
                      </a:r>
                    </a:p>
                  </a:txBody>
                  <a:tcPr marL="0" marR="0" marT="0" marB="0" anchor="ctr" horzOverflow="overflow"/>
                </a:tc>
                <a:tc>
                  <a:txBody>
                    <a:bodyPr/>
                    <a:lstStyle/>
                    <a:p>
                      <a:pPr lvl="0" algn="l">
                        <a:defRPr sz="1800" b="0" i="0"/>
                      </a:pPr>
                      <a:r>
                        <a:rPr sz="1400" b="1" i="1">
                          <a:latin typeface="Times New (W1)"/>
                          <a:ea typeface="Times New (W1)"/>
                          <a:cs typeface="Times New (W1)"/>
                          <a:sym typeface="Times New (W1)"/>
                        </a:rPr>
                        <a:t>Serviço de Proteção e Atendimento Especializado a Famílias Indivíduos – PAEFI </a:t>
                      </a:r>
                    </a:p>
                  </a:txBody>
                  <a:tcPr marL="0" marR="0" marT="0" marB="0" anchor="ctr" horzOverflow="overflow"/>
                </a:tc>
                <a:extLst>
                  <a:ext uri="{0D108BD9-81ED-4DB2-BD59-A6C34878D82A}">
                    <a16:rowId xmlns:a16="http://schemas.microsoft.com/office/drawing/2014/main" val="10006"/>
                  </a:ext>
                </a:extLst>
              </a:tr>
              <a:tr h="468570">
                <a:tc>
                  <a:txBody>
                    <a:bodyPr/>
                    <a:lstStyle/>
                    <a:p>
                      <a:pPr lvl="0">
                        <a:defRPr sz="1800" b="0" i="0"/>
                      </a:pPr>
                      <a:r>
                        <a:rPr sz="1400" b="1" i="1">
                          <a:latin typeface="Times New (W1)"/>
                          <a:ea typeface="Times New (W1)"/>
                          <a:cs typeface="Times New (W1)"/>
                          <a:sym typeface="Times New (W1)"/>
                        </a:rPr>
                        <a:t>2.</a:t>
                      </a:r>
                    </a:p>
                  </a:txBody>
                  <a:tcPr marL="0" marR="0" marT="0" marB="0" anchor="ctr" horzOverflow="overflow"/>
                </a:tc>
                <a:tc>
                  <a:txBody>
                    <a:bodyPr/>
                    <a:lstStyle/>
                    <a:p>
                      <a:pPr lvl="0" algn="l">
                        <a:defRPr sz="1800" b="0" i="0"/>
                      </a:pPr>
                      <a:r>
                        <a:rPr sz="1400" b="1" i="1">
                          <a:latin typeface="Times New (W1)"/>
                          <a:ea typeface="Times New (W1)"/>
                          <a:cs typeface="Times New (W1)"/>
                          <a:sym typeface="Times New (W1)"/>
                        </a:rPr>
                        <a:t>Serviço Especializado de Abordagem Social</a:t>
                      </a:r>
                    </a:p>
                  </a:txBody>
                  <a:tcPr marL="0" marR="0" marT="0" marB="0" anchor="ctr" horzOverflow="overflow"/>
                </a:tc>
                <a:extLst>
                  <a:ext uri="{0D108BD9-81ED-4DB2-BD59-A6C34878D82A}">
                    <a16:rowId xmlns:a16="http://schemas.microsoft.com/office/drawing/2014/main" val="10007"/>
                  </a:ext>
                </a:extLst>
              </a:tr>
              <a:tr h="539176">
                <a:tc>
                  <a:txBody>
                    <a:bodyPr/>
                    <a:lstStyle/>
                    <a:p>
                      <a:pPr lvl="0">
                        <a:defRPr sz="1800" b="0" i="0"/>
                      </a:pPr>
                      <a:r>
                        <a:rPr sz="1400" b="1" i="1">
                          <a:latin typeface="Times New (W1)"/>
                          <a:ea typeface="Times New (W1)"/>
                          <a:cs typeface="Times New (W1)"/>
                          <a:sym typeface="Times New (W1)"/>
                        </a:rPr>
                        <a:t>3.</a:t>
                      </a:r>
                    </a:p>
                  </a:txBody>
                  <a:tcPr marL="0" marR="0" marT="0" marB="0" anchor="ctr" horzOverflow="overflow"/>
                </a:tc>
                <a:tc>
                  <a:txBody>
                    <a:bodyPr/>
                    <a:lstStyle/>
                    <a:p>
                      <a:pPr lvl="0" algn="l">
                        <a:defRPr sz="1800" b="0" i="0"/>
                      </a:pPr>
                      <a:r>
                        <a:rPr sz="1400" b="1" i="1">
                          <a:latin typeface="Times New (W1)"/>
                          <a:ea typeface="Times New (W1)"/>
                          <a:cs typeface="Times New (W1)"/>
                          <a:sym typeface="Times New (W1)"/>
                        </a:rPr>
                        <a:t>Serviço de proteção social a adolescentes em cumprimento de medida socioeducativa de Liberdade Assistida (LA) e de Prestação de Serviços à Comunidade (PSC)</a:t>
                      </a:r>
                    </a:p>
                  </a:txBody>
                  <a:tcPr marL="0" marR="0" marT="0" marB="0" anchor="ctr" horzOverflow="overflow"/>
                </a:tc>
                <a:extLst>
                  <a:ext uri="{0D108BD9-81ED-4DB2-BD59-A6C34878D82A}">
                    <a16:rowId xmlns:a16="http://schemas.microsoft.com/office/drawing/2014/main" val="10008"/>
                  </a:ext>
                </a:extLst>
              </a:tr>
              <a:tr h="539176">
                <a:tc>
                  <a:txBody>
                    <a:bodyPr/>
                    <a:lstStyle/>
                    <a:p>
                      <a:pPr lvl="0">
                        <a:defRPr sz="1800" b="0" i="0"/>
                      </a:pPr>
                      <a:r>
                        <a:rPr sz="1400" b="1" i="1" dirty="0">
                          <a:solidFill>
                            <a:srgbClr val="FFFF00"/>
                          </a:solidFill>
                          <a:latin typeface="Times New (W1)"/>
                          <a:ea typeface="Times New (W1)"/>
                          <a:cs typeface="Times New (W1)"/>
                          <a:sym typeface="Times New (W1)"/>
                        </a:rPr>
                        <a:t>4.</a:t>
                      </a:r>
                    </a:p>
                  </a:txBody>
                  <a:tcPr marL="0" marR="0" marT="0" marB="0" anchor="ctr" horzOverflow="overflow"/>
                </a:tc>
                <a:tc>
                  <a:txBody>
                    <a:bodyPr/>
                    <a:lstStyle/>
                    <a:p>
                      <a:pPr lvl="0" algn="l">
                        <a:defRPr sz="1800" b="0" i="0"/>
                      </a:pPr>
                      <a:r>
                        <a:rPr sz="1400" b="1" i="1" dirty="0" err="1">
                          <a:solidFill>
                            <a:srgbClr val="FFFF00"/>
                          </a:solidFill>
                          <a:latin typeface="Times New (W1)"/>
                          <a:ea typeface="Times New (W1)"/>
                          <a:cs typeface="Times New (W1)"/>
                          <a:sym typeface="Times New (W1)"/>
                        </a:rPr>
                        <a:t>Serviço</a:t>
                      </a:r>
                      <a:r>
                        <a:rPr sz="1400" b="1" i="1" dirty="0">
                          <a:solidFill>
                            <a:srgbClr val="FFFF00"/>
                          </a:solidFill>
                          <a:latin typeface="Times New (W1)"/>
                          <a:ea typeface="Times New (W1)"/>
                          <a:cs typeface="Times New (W1)"/>
                          <a:sym typeface="Times New (W1)"/>
                        </a:rPr>
                        <a:t> de </a:t>
                      </a:r>
                      <a:r>
                        <a:rPr sz="1400" b="1" i="1" dirty="0" err="1">
                          <a:solidFill>
                            <a:srgbClr val="FFFF00"/>
                          </a:solidFill>
                          <a:latin typeface="Times New (W1)"/>
                          <a:ea typeface="Times New (W1)"/>
                          <a:cs typeface="Times New (W1)"/>
                          <a:sym typeface="Times New (W1)"/>
                        </a:rPr>
                        <a:t>Proteção</a:t>
                      </a:r>
                      <a:r>
                        <a:rPr sz="1400" b="1" i="1" dirty="0">
                          <a:solidFill>
                            <a:srgbClr val="FFFF00"/>
                          </a:solidFill>
                          <a:latin typeface="Times New (W1)"/>
                          <a:ea typeface="Times New (W1)"/>
                          <a:cs typeface="Times New (W1)"/>
                          <a:sym typeface="Times New (W1)"/>
                        </a:rPr>
                        <a:t> Social Especial para </a:t>
                      </a:r>
                      <a:r>
                        <a:rPr sz="1400" b="1" i="1" dirty="0" err="1">
                          <a:solidFill>
                            <a:srgbClr val="FFFF00"/>
                          </a:solidFill>
                          <a:latin typeface="Times New (W1)"/>
                          <a:ea typeface="Times New (W1)"/>
                          <a:cs typeface="Times New (W1)"/>
                          <a:sym typeface="Times New (W1)"/>
                        </a:rPr>
                        <a:t>Pessoas</a:t>
                      </a:r>
                      <a:r>
                        <a:rPr sz="1400" b="1" i="1" dirty="0">
                          <a:solidFill>
                            <a:srgbClr val="FFFF00"/>
                          </a:solidFill>
                          <a:latin typeface="Times New (W1)"/>
                          <a:ea typeface="Times New (W1)"/>
                          <a:cs typeface="Times New (W1)"/>
                          <a:sym typeface="Times New (W1)"/>
                        </a:rPr>
                        <a:t> com </a:t>
                      </a:r>
                      <a:r>
                        <a:rPr sz="1400" b="1" i="1" dirty="0" err="1">
                          <a:solidFill>
                            <a:srgbClr val="FFFF00"/>
                          </a:solidFill>
                          <a:latin typeface="Times New (W1)"/>
                          <a:ea typeface="Times New (W1)"/>
                          <a:cs typeface="Times New (W1)"/>
                          <a:sym typeface="Times New (W1)"/>
                        </a:rPr>
                        <a:t>Deficiência</a:t>
                      </a:r>
                      <a:r>
                        <a:rPr sz="1400" b="1" i="1" dirty="0">
                          <a:solidFill>
                            <a:srgbClr val="FFFF00"/>
                          </a:solidFill>
                          <a:latin typeface="Times New (W1)"/>
                          <a:ea typeface="Times New (W1)"/>
                          <a:cs typeface="Times New (W1)"/>
                          <a:sym typeface="Times New (W1)"/>
                        </a:rPr>
                        <a:t>, </a:t>
                      </a:r>
                      <a:r>
                        <a:rPr sz="1400" b="1" i="1" dirty="0" err="1">
                          <a:solidFill>
                            <a:srgbClr val="FFFF00"/>
                          </a:solidFill>
                          <a:latin typeface="Times New (W1)"/>
                          <a:ea typeface="Times New (W1)"/>
                          <a:cs typeface="Times New (W1)"/>
                          <a:sym typeface="Times New (W1)"/>
                        </a:rPr>
                        <a:t>Idosos</a:t>
                      </a:r>
                      <a:r>
                        <a:rPr sz="1400" b="1" i="1" dirty="0">
                          <a:solidFill>
                            <a:srgbClr val="FFFF00"/>
                          </a:solidFill>
                          <a:latin typeface="Times New (W1)"/>
                          <a:ea typeface="Times New (W1)"/>
                          <a:cs typeface="Times New (W1)"/>
                          <a:sym typeface="Times New (W1)"/>
                        </a:rPr>
                        <a:t>(as) e </a:t>
                      </a:r>
                      <a:r>
                        <a:rPr sz="1400" b="1" i="1" dirty="0" err="1">
                          <a:solidFill>
                            <a:srgbClr val="FFFF00"/>
                          </a:solidFill>
                          <a:latin typeface="Times New (W1)"/>
                          <a:ea typeface="Times New (W1)"/>
                          <a:cs typeface="Times New (W1)"/>
                          <a:sym typeface="Times New (W1)"/>
                        </a:rPr>
                        <a:t>suas</a:t>
                      </a:r>
                      <a:r>
                        <a:rPr sz="1400" b="1" i="1" dirty="0">
                          <a:solidFill>
                            <a:srgbClr val="FFFF00"/>
                          </a:solidFill>
                          <a:latin typeface="Times New (W1)"/>
                          <a:ea typeface="Times New (W1)"/>
                          <a:cs typeface="Times New (W1)"/>
                          <a:sym typeface="Times New (W1)"/>
                        </a:rPr>
                        <a:t> </a:t>
                      </a:r>
                      <a:r>
                        <a:rPr sz="1400" b="1" i="1" dirty="0" err="1">
                          <a:solidFill>
                            <a:srgbClr val="FFFF00"/>
                          </a:solidFill>
                          <a:latin typeface="Times New (W1)"/>
                          <a:ea typeface="Times New (W1)"/>
                          <a:cs typeface="Times New (W1)"/>
                          <a:sym typeface="Times New (W1)"/>
                        </a:rPr>
                        <a:t>Famílias</a:t>
                      </a:r>
                      <a:endParaRPr sz="1400" b="1" i="1" dirty="0">
                        <a:solidFill>
                          <a:srgbClr val="FFFF00"/>
                        </a:solidFill>
                        <a:latin typeface="Times New (W1)"/>
                        <a:ea typeface="Times New (W1)"/>
                        <a:cs typeface="Times New (W1)"/>
                        <a:sym typeface="Times New (W1)"/>
                      </a:endParaRPr>
                    </a:p>
                  </a:txBody>
                  <a:tcPr marL="0" marR="0" marT="0" marB="0" anchor="ctr" horzOverflow="overflow"/>
                </a:tc>
                <a:extLst>
                  <a:ext uri="{0D108BD9-81ED-4DB2-BD59-A6C34878D82A}">
                    <a16:rowId xmlns:a16="http://schemas.microsoft.com/office/drawing/2014/main" val="10009"/>
                  </a:ext>
                </a:extLst>
              </a:tr>
              <a:tr h="468570">
                <a:tc>
                  <a:txBody>
                    <a:bodyPr/>
                    <a:lstStyle/>
                    <a:p>
                      <a:pPr lvl="0">
                        <a:defRPr sz="1800" b="0" i="0"/>
                      </a:pPr>
                      <a:r>
                        <a:rPr sz="1400" b="1" i="1">
                          <a:latin typeface="Times New (W1)"/>
                          <a:ea typeface="Times New (W1)"/>
                          <a:cs typeface="Times New (W1)"/>
                          <a:sym typeface="Times New (W1)"/>
                        </a:rPr>
                        <a:t>5.</a:t>
                      </a:r>
                    </a:p>
                  </a:txBody>
                  <a:tcPr marL="0" marR="0" marT="0" marB="0" anchor="ctr" horzOverflow="overflow"/>
                </a:tc>
                <a:tc>
                  <a:txBody>
                    <a:bodyPr/>
                    <a:lstStyle/>
                    <a:p>
                      <a:pPr lvl="0" algn="l">
                        <a:defRPr sz="1800" b="0" i="0"/>
                      </a:pPr>
                      <a:r>
                        <a:rPr sz="1400" b="1" i="1" dirty="0" err="1">
                          <a:latin typeface="Times New (W1)"/>
                          <a:ea typeface="Times New (W1)"/>
                          <a:cs typeface="Times New (W1)"/>
                          <a:sym typeface="Times New (W1)"/>
                        </a:rPr>
                        <a:t>Serviço</a:t>
                      </a:r>
                      <a:r>
                        <a:rPr sz="1400" b="1" i="1" dirty="0">
                          <a:latin typeface="Times New (W1)"/>
                          <a:ea typeface="Times New (W1)"/>
                          <a:cs typeface="Times New (W1)"/>
                          <a:sym typeface="Times New (W1)"/>
                        </a:rPr>
                        <a:t> </a:t>
                      </a:r>
                      <a:r>
                        <a:rPr sz="1400" b="1" i="1" dirty="0" err="1">
                          <a:latin typeface="Times New (W1)"/>
                          <a:ea typeface="Times New (W1)"/>
                          <a:cs typeface="Times New (W1)"/>
                          <a:sym typeface="Times New (W1)"/>
                        </a:rPr>
                        <a:t>Especializado</a:t>
                      </a:r>
                      <a:r>
                        <a:rPr sz="1400" b="1" i="1" dirty="0">
                          <a:latin typeface="Times New (W1)"/>
                          <a:ea typeface="Times New (W1)"/>
                          <a:cs typeface="Times New (W1)"/>
                          <a:sym typeface="Times New (W1)"/>
                        </a:rPr>
                        <a:t> para </a:t>
                      </a:r>
                      <a:r>
                        <a:rPr sz="1400" b="1" i="1" dirty="0" err="1">
                          <a:latin typeface="Times New (W1)"/>
                          <a:ea typeface="Times New (W1)"/>
                          <a:cs typeface="Times New (W1)"/>
                          <a:sym typeface="Times New (W1)"/>
                        </a:rPr>
                        <a:t>Pessoas</a:t>
                      </a:r>
                      <a:r>
                        <a:rPr sz="1400" b="1" i="1" dirty="0">
                          <a:latin typeface="Times New (W1)"/>
                          <a:ea typeface="Times New (W1)"/>
                          <a:cs typeface="Times New (W1)"/>
                          <a:sym typeface="Times New (W1)"/>
                        </a:rPr>
                        <a:t> </a:t>
                      </a:r>
                      <a:r>
                        <a:rPr sz="1400" b="1" i="1" dirty="0" err="1">
                          <a:latin typeface="Times New (W1)"/>
                          <a:ea typeface="Times New (W1)"/>
                          <a:cs typeface="Times New (W1)"/>
                          <a:sym typeface="Times New (W1)"/>
                        </a:rPr>
                        <a:t>em</a:t>
                      </a:r>
                      <a:r>
                        <a:rPr sz="1400" b="1" i="1" dirty="0">
                          <a:latin typeface="Times New (W1)"/>
                          <a:ea typeface="Times New (W1)"/>
                          <a:cs typeface="Times New (W1)"/>
                          <a:sym typeface="Times New (W1)"/>
                        </a:rPr>
                        <a:t> </a:t>
                      </a:r>
                      <a:r>
                        <a:rPr sz="1400" b="1" i="1" dirty="0" err="1">
                          <a:latin typeface="Times New (W1)"/>
                          <a:ea typeface="Times New (W1)"/>
                          <a:cs typeface="Times New (W1)"/>
                          <a:sym typeface="Times New (W1)"/>
                        </a:rPr>
                        <a:t>Situação</a:t>
                      </a:r>
                      <a:r>
                        <a:rPr sz="1400" b="1" i="1" dirty="0">
                          <a:latin typeface="Times New (W1)"/>
                          <a:ea typeface="Times New (W1)"/>
                          <a:cs typeface="Times New (W1)"/>
                          <a:sym typeface="Times New (W1)"/>
                        </a:rPr>
                        <a:t> de </a:t>
                      </a:r>
                      <a:r>
                        <a:rPr sz="1400" b="1" i="1" dirty="0" err="1">
                          <a:latin typeface="Times New (W1)"/>
                          <a:ea typeface="Times New (W1)"/>
                          <a:cs typeface="Times New (W1)"/>
                          <a:sym typeface="Times New (W1)"/>
                        </a:rPr>
                        <a:t>Rua</a:t>
                      </a:r>
                      <a:endParaRPr sz="1400" b="1" i="1" dirty="0">
                        <a:latin typeface="Times New (W1)"/>
                        <a:ea typeface="Times New (W1)"/>
                        <a:cs typeface="Times New (W1)"/>
                        <a:sym typeface="Times New (W1)"/>
                      </a:endParaRPr>
                    </a:p>
                  </a:txBody>
                  <a:tcPr marL="0" marR="0" marT="0" marB="0" anchor="ctr" horzOverflow="overflow"/>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42287595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p:tmAbs val="0"/>
                                  </p:iterate>
                                  <p:childTnLst>
                                    <p:set>
                                      <p:cBhvr>
                                        <p:cTn id="6" fill="hold"/>
                                        <p:tgtEl>
                                          <p:spTgt spid="123"/>
                                        </p:tgtEl>
                                        <p:attrNameLst>
                                          <p:attrName>style.visibility</p:attrName>
                                        </p:attrNameLst>
                                      </p:cBhvr>
                                      <p:to>
                                        <p:strVal val="visible"/>
                                      </p:to>
                                    </p:set>
                                    <p:animEffect transition="in" filter="fade">
                                      <p:cBhvr>
                                        <p:cTn id="7" dur="500"/>
                                        <p:tgtEl>
                                          <p:spTgt spid="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a:spLocks noGrp="1"/>
          </p:cNvSpPr>
          <p:nvPr>
            <p:ph type="body" idx="1"/>
          </p:nvPr>
        </p:nvSpPr>
        <p:spPr>
          <a:xfrm>
            <a:off x="692331" y="261293"/>
            <a:ext cx="10528663" cy="5616990"/>
          </a:xfrm>
          <a:prstGeom prst="rect">
            <a:avLst/>
          </a:prstGeom>
        </p:spPr>
        <p:txBody>
          <a:bodyPr vert="horz" lIns="0" tIns="0" rIns="0" bIns="0" rtlCol="0" anchor="ctr">
            <a:normAutofit/>
          </a:bodyPr>
          <a:lstStyle/>
          <a:p>
            <a:pPr algn="ctr">
              <a:lnSpc>
                <a:spcPct val="150000"/>
              </a:lnSpc>
              <a:spcBef>
                <a:spcPts val="0"/>
              </a:spcBef>
              <a:buSzTx/>
              <a:buNone/>
              <a:defRPr sz="1800"/>
            </a:pPr>
            <a:r>
              <a:rPr lang="pt-BR" sz="2800" b="1" dirty="0" smtClean="0">
                <a:solidFill>
                  <a:schemeClr val="tx1"/>
                </a:solidFill>
                <a:latin typeface="Calibri" panose="020F0502020204030204" pitchFamily="34" charset="0"/>
              </a:rPr>
              <a:t>Vamos falar de Assistência Social?</a:t>
            </a:r>
          </a:p>
          <a:p>
            <a:pPr algn="ctr">
              <a:lnSpc>
                <a:spcPct val="150000"/>
              </a:lnSpc>
              <a:spcBef>
                <a:spcPts val="0"/>
              </a:spcBef>
              <a:buSzTx/>
              <a:buNone/>
              <a:defRPr sz="1800"/>
            </a:pPr>
            <a:r>
              <a:rPr lang="pt-BR" sz="2800" b="1" dirty="0" smtClean="0">
                <a:solidFill>
                  <a:schemeClr val="tx1"/>
                </a:solidFill>
                <a:latin typeface="Calibri" panose="020F0502020204030204" pitchFamily="34" charset="0"/>
              </a:rPr>
              <a:t>O que é, o que foi, o que será?</a:t>
            </a:r>
            <a:endParaRPr sz="2800" b="1" dirty="0">
              <a:solidFill>
                <a:schemeClr val="tx1"/>
              </a:solidFill>
              <a:latin typeface="Calibri" panose="020F0502020204030204" pitchFamily="34" charset="0"/>
            </a:endParaRPr>
          </a:p>
          <a:p>
            <a:pPr marL="0" indent="0" algn="just">
              <a:lnSpc>
                <a:spcPct val="150000"/>
              </a:lnSpc>
              <a:spcBef>
                <a:spcPts val="0"/>
              </a:spcBef>
              <a:buSzTx/>
              <a:buNone/>
              <a:defRPr sz="1800"/>
            </a:pPr>
            <a:r>
              <a:rPr sz="2400" i="1" dirty="0">
                <a:solidFill>
                  <a:schemeClr val="tx1"/>
                </a:solidFill>
                <a:latin typeface="Calibri" panose="020F0502020204030204" pitchFamily="34" charset="0"/>
              </a:rPr>
              <a:t>Art. 1º A </a:t>
            </a:r>
            <a:r>
              <a:rPr sz="2400" i="1" dirty="0" err="1">
                <a:solidFill>
                  <a:schemeClr val="tx1"/>
                </a:solidFill>
                <a:latin typeface="Calibri" panose="020F0502020204030204" pitchFamily="34" charset="0"/>
              </a:rPr>
              <a:t>assistência</a:t>
            </a:r>
            <a:r>
              <a:rPr sz="2400" i="1" dirty="0">
                <a:solidFill>
                  <a:schemeClr val="tx1"/>
                </a:solidFill>
                <a:latin typeface="Calibri" panose="020F0502020204030204" pitchFamily="34" charset="0"/>
              </a:rPr>
              <a:t> social, </a:t>
            </a:r>
            <a:r>
              <a:rPr sz="2400" i="1" dirty="0" err="1">
                <a:solidFill>
                  <a:schemeClr val="tx1"/>
                </a:solidFill>
                <a:latin typeface="Calibri" panose="020F0502020204030204" pitchFamily="34" charset="0"/>
              </a:rPr>
              <a:t>direito</a:t>
            </a:r>
            <a:r>
              <a:rPr sz="2400" i="1" dirty="0">
                <a:solidFill>
                  <a:schemeClr val="tx1"/>
                </a:solidFill>
                <a:latin typeface="Calibri" panose="020F0502020204030204" pitchFamily="34" charset="0"/>
              </a:rPr>
              <a:t> do </a:t>
            </a:r>
            <a:r>
              <a:rPr sz="2400" i="1" dirty="0" err="1">
                <a:solidFill>
                  <a:schemeClr val="tx1"/>
                </a:solidFill>
                <a:latin typeface="Calibri" panose="020F0502020204030204" pitchFamily="34" charset="0"/>
              </a:rPr>
              <a:t>cidadão</a:t>
            </a:r>
            <a:r>
              <a:rPr sz="2400" i="1" dirty="0">
                <a:solidFill>
                  <a:schemeClr val="tx1"/>
                </a:solidFill>
                <a:latin typeface="Calibri" panose="020F0502020204030204" pitchFamily="34" charset="0"/>
              </a:rPr>
              <a:t> e </a:t>
            </a:r>
            <a:r>
              <a:rPr sz="2400" i="1" dirty="0" err="1">
                <a:solidFill>
                  <a:schemeClr val="tx1"/>
                </a:solidFill>
                <a:latin typeface="Calibri" panose="020F0502020204030204" pitchFamily="34" charset="0"/>
              </a:rPr>
              <a:t>dever</a:t>
            </a:r>
            <a:r>
              <a:rPr sz="2400" i="1" dirty="0">
                <a:solidFill>
                  <a:schemeClr val="tx1"/>
                </a:solidFill>
                <a:latin typeface="Calibri" panose="020F0502020204030204" pitchFamily="34" charset="0"/>
              </a:rPr>
              <a:t> do Estado, é </a:t>
            </a:r>
            <a:r>
              <a:rPr sz="2400" i="1" dirty="0" err="1">
                <a:solidFill>
                  <a:schemeClr val="tx1"/>
                </a:solidFill>
                <a:latin typeface="Calibri" panose="020F0502020204030204" pitchFamily="34" charset="0"/>
              </a:rPr>
              <a:t>Política</a:t>
            </a:r>
            <a:r>
              <a:rPr sz="2400" i="1" dirty="0">
                <a:solidFill>
                  <a:schemeClr val="tx1"/>
                </a:solidFill>
                <a:latin typeface="Calibri" panose="020F0502020204030204" pitchFamily="34" charset="0"/>
              </a:rPr>
              <a:t> de </a:t>
            </a:r>
            <a:r>
              <a:rPr sz="2400" i="1" dirty="0" err="1">
                <a:solidFill>
                  <a:schemeClr val="tx1"/>
                </a:solidFill>
                <a:latin typeface="Calibri" panose="020F0502020204030204" pitchFamily="34" charset="0"/>
              </a:rPr>
              <a:t>Seguridade</a:t>
            </a:r>
            <a:r>
              <a:rPr sz="2400" i="1" dirty="0">
                <a:solidFill>
                  <a:schemeClr val="tx1"/>
                </a:solidFill>
                <a:latin typeface="Calibri" panose="020F0502020204030204" pitchFamily="34" charset="0"/>
              </a:rPr>
              <a:t> Social </a:t>
            </a:r>
            <a:r>
              <a:rPr sz="2400" i="1" dirty="0" err="1">
                <a:solidFill>
                  <a:schemeClr val="tx1"/>
                </a:solidFill>
                <a:latin typeface="Calibri" panose="020F0502020204030204" pitchFamily="34" charset="0"/>
              </a:rPr>
              <a:t>não</a:t>
            </a:r>
            <a:r>
              <a:rPr sz="2400" i="1" dirty="0">
                <a:solidFill>
                  <a:schemeClr val="tx1"/>
                </a:solidFill>
                <a:latin typeface="Calibri" panose="020F0502020204030204" pitchFamily="34" charset="0"/>
              </a:rPr>
              <a:t> </a:t>
            </a:r>
            <a:r>
              <a:rPr sz="2400" i="1" dirty="0" err="1">
                <a:solidFill>
                  <a:schemeClr val="tx1"/>
                </a:solidFill>
                <a:latin typeface="Calibri" panose="020F0502020204030204" pitchFamily="34" charset="0"/>
              </a:rPr>
              <a:t>contributiva</a:t>
            </a:r>
            <a:r>
              <a:rPr sz="2400" i="1" dirty="0">
                <a:solidFill>
                  <a:schemeClr val="tx1"/>
                </a:solidFill>
                <a:latin typeface="Calibri" panose="020F0502020204030204" pitchFamily="34" charset="0"/>
              </a:rPr>
              <a:t>, que </a:t>
            </a:r>
            <a:r>
              <a:rPr sz="2400" i="1" dirty="0" err="1">
                <a:solidFill>
                  <a:schemeClr val="tx1"/>
                </a:solidFill>
                <a:latin typeface="Calibri" panose="020F0502020204030204" pitchFamily="34" charset="0"/>
              </a:rPr>
              <a:t>provê</a:t>
            </a:r>
            <a:r>
              <a:rPr sz="2400" i="1" dirty="0">
                <a:solidFill>
                  <a:schemeClr val="tx1"/>
                </a:solidFill>
                <a:latin typeface="Calibri" panose="020F0502020204030204" pitchFamily="34" charset="0"/>
              </a:rPr>
              <a:t> </a:t>
            </a:r>
            <a:r>
              <a:rPr sz="2400" i="1" dirty="0" err="1">
                <a:solidFill>
                  <a:schemeClr val="tx1"/>
                </a:solidFill>
                <a:latin typeface="Calibri" panose="020F0502020204030204" pitchFamily="34" charset="0"/>
              </a:rPr>
              <a:t>os</a:t>
            </a:r>
            <a:r>
              <a:rPr sz="2400" i="1" dirty="0">
                <a:solidFill>
                  <a:schemeClr val="tx1"/>
                </a:solidFill>
                <a:latin typeface="Calibri" panose="020F0502020204030204" pitchFamily="34" charset="0"/>
              </a:rPr>
              <a:t> </a:t>
            </a:r>
            <a:r>
              <a:rPr sz="2400" i="1" dirty="0" err="1">
                <a:solidFill>
                  <a:schemeClr val="tx1"/>
                </a:solidFill>
                <a:latin typeface="Calibri" panose="020F0502020204030204" pitchFamily="34" charset="0"/>
              </a:rPr>
              <a:t>mínimos</a:t>
            </a:r>
            <a:r>
              <a:rPr sz="2400" i="1" dirty="0">
                <a:solidFill>
                  <a:schemeClr val="tx1"/>
                </a:solidFill>
                <a:latin typeface="Calibri" panose="020F0502020204030204" pitchFamily="34" charset="0"/>
              </a:rPr>
              <a:t> </a:t>
            </a:r>
            <a:r>
              <a:rPr sz="2400" i="1" dirty="0" err="1">
                <a:solidFill>
                  <a:schemeClr val="tx1"/>
                </a:solidFill>
                <a:latin typeface="Calibri" panose="020F0502020204030204" pitchFamily="34" charset="0"/>
              </a:rPr>
              <a:t>sociais</a:t>
            </a:r>
            <a:r>
              <a:rPr sz="2400" i="1" dirty="0">
                <a:solidFill>
                  <a:schemeClr val="tx1"/>
                </a:solidFill>
                <a:latin typeface="Calibri" panose="020F0502020204030204" pitchFamily="34" charset="0"/>
              </a:rPr>
              <a:t>, </a:t>
            </a:r>
            <a:r>
              <a:rPr sz="2400" i="1" dirty="0" err="1">
                <a:solidFill>
                  <a:schemeClr val="tx1"/>
                </a:solidFill>
                <a:latin typeface="Calibri" panose="020F0502020204030204" pitchFamily="34" charset="0"/>
              </a:rPr>
              <a:t>realizada</a:t>
            </a:r>
            <a:r>
              <a:rPr sz="2400" i="1" dirty="0">
                <a:solidFill>
                  <a:schemeClr val="tx1"/>
                </a:solidFill>
                <a:latin typeface="Calibri" panose="020F0502020204030204" pitchFamily="34" charset="0"/>
              </a:rPr>
              <a:t> </a:t>
            </a:r>
            <a:r>
              <a:rPr sz="2400" i="1" dirty="0" err="1">
                <a:solidFill>
                  <a:schemeClr val="tx1"/>
                </a:solidFill>
                <a:latin typeface="Calibri" panose="020F0502020204030204" pitchFamily="34" charset="0"/>
              </a:rPr>
              <a:t>através</a:t>
            </a:r>
            <a:r>
              <a:rPr sz="2400" i="1" dirty="0">
                <a:solidFill>
                  <a:schemeClr val="tx1"/>
                </a:solidFill>
                <a:latin typeface="Calibri" panose="020F0502020204030204" pitchFamily="34" charset="0"/>
              </a:rPr>
              <a:t> de um </a:t>
            </a:r>
            <a:r>
              <a:rPr sz="2400" i="1" dirty="0" err="1">
                <a:solidFill>
                  <a:schemeClr val="tx1"/>
                </a:solidFill>
                <a:latin typeface="Calibri" panose="020F0502020204030204" pitchFamily="34" charset="0"/>
              </a:rPr>
              <a:t>conjunto</a:t>
            </a:r>
            <a:r>
              <a:rPr sz="2400" i="1" dirty="0">
                <a:solidFill>
                  <a:schemeClr val="tx1"/>
                </a:solidFill>
                <a:latin typeface="Calibri" panose="020F0502020204030204" pitchFamily="34" charset="0"/>
              </a:rPr>
              <a:t> </a:t>
            </a:r>
            <a:r>
              <a:rPr sz="2400" i="1" dirty="0" err="1">
                <a:solidFill>
                  <a:schemeClr val="tx1"/>
                </a:solidFill>
                <a:latin typeface="Calibri" panose="020F0502020204030204" pitchFamily="34" charset="0"/>
              </a:rPr>
              <a:t>integrado</a:t>
            </a:r>
            <a:r>
              <a:rPr sz="2400" i="1" dirty="0">
                <a:solidFill>
                  <a:schemeClr val="tx1"/>
                </a:solidFill>
                <a:latin typeface="Calibri" panose="020F0502020204030204" pitchFamily="34" charset="0"/>
              </a:rPr>
              <a:t> de </a:t>
            </a:r>
            <a:r>
              <a:rPr sz="2400" i="1" dirty="0" err="1">
                <a:solidFill>
                  <a:schemeClr val="tx1"/>
                </a:solidFill>
                <a:latin typeface="Calibri" panose="020F0502020204030204" pitchFamily="34" charset="0"/>
              </a:rPr>
              <a:t>ações</a:t>
            </a:r>
            <a:r>
              <a:rPr sz="2400" i="1" dirty="0">
                <a:solidFill>
                  <a:schemeClr val="tx1"/>
                </a:solidFill>
                <a:latin typeface="Calibri" panose="020F0502020204030204" pitchFamily="34" charset="0"/>
              </a:rPr>
              <a:t> de </a:t>
            </a:r>
            <a:r>
              <a:rPr sz="2400" i="1" dirty="0" err="1">
                <a:solidFill>
                  <a:schemeClr val="tx1"/>
                </a:solidFill>
                <a:latin typeface="Calibri" panose="020F0502020204030204" pitchFamily="34" charset="0"/>
              </a:rPr>
              <a:t>iniciativa</a:t>
            </a:r>
            <a:r>
              <a:rPr sz="2400" i="1" dirty="0">
                <a:solidFill>
                  <a:schemeClr val="tx1"/>
                </a:solidFill>
                <a:latin typeface="Calibri" panose="020F0502020204030204" pitchFamily="34" charset="0"/>
              </a:rPr>
              <a:t> </a:t>
            </a:r>
            <a:r>
              <a:rPr sz="2400" i="1" dirty="0" err="1">
                <a:solidFill>
                  <a:schemeClr val="tx1"/>
                </a:solidFill>
                <a:latin typeface="Calibri" panose="020F0502020204030204" pitchFamily="34" charset="0"/>
              </a:rPr>
              <a:t>pública</a:t>
            </a:r>
            <a:r>
              <a:rPr sz="2400" i="1" dirty="0">
                <a:solidFill>
                  <a:schemeClr val="tx1"/>
                </a:solidFill>
                <a:latin typeface="Calibri" panose="020F0502020204030204" pitchFamily="34" charset="0"/>
              </a:rPr>
              <a:t> e da </a:t>
            </a:r>
            <a:r>
              <a:rPr sz="2400" i="1" dirty="0" err="1">
                <a:solidFill>
                  <a:schemeClr val="tx1"/>
                </a:solidFill>
                <a:latin typeface="Calibri" panose="020F0502020204030204" pitchFamily="34" charset="0"/>
              </a:rPr>
              <a:t>sociedade</a:t>
            </a:r>
            <a:r>
              <a:rPr sz="2400" i="1" dirty="0">
                <a:solidFill>
                  <a:schemeClr val="tx1"/>
                </a:solidFill>
                <a:latin typeface="Calibri" panose="020F0502020204030204" pitchFamily="34" charset="0"/>
              </a:rPr>
              <a:t>, para </a:t>
            </a:r>
            <a:r>
              <a:rPr sz="2400" i="1" dirty="0" err="1">
                <a:solidFill>
                  <a:schemeClr val="tx1"/>
                </a:solidFill>
                <a:latin typeface="Calibri" panose="020F0502020204030204" pitchFamily="34" charset="0"/>
              </a:rPr>
              <a:t>garantir</a:t>
            </a:r>
            <a:r>
              <a:rPr sz="2400" i="1" dirty="0">
                <a:solidFill>
                  <a:schemeClr val="tx1"/>
                </a:solidFill>
                <a:latin typeface="Calibri" panose="020F0502020204030204" pitchFamily="34" charset="0"/>
              </a:rPr>
              <a:t> o </a:t>
            </a:r>
            <a:r>
              <a:rPr sz="2400" i="1" dirty="0" err="1">
                <a:solidFill>
                  <a:schemeClr val="tx1"/>
                </a:solidFill>
                <a:latin typeface="Calibri" panose="020F0502020204030204" pitchFamily="34" charset="0"/>
              </a:rPr>
              <a:t>atendimento</a:t>
            </a:r>
            <a:r>
              <a:rPr sz="2400" i="1" dirty="0">
                <a:solidFill>
                  <a:schemeClr val="tx1"/>
                </a:solidFill>
                <a:latin typeface="Calibri" panose="020F0502020204030204" pitchFamily="34" charset="0"/>
              </a:rPr>
              <a:t> </a:t>
            </a:r>
            <a:r>
              <a:rPr sz="2400" i="1" dirty="0" err="1">
                <a:solidFill>
                  <a:schemeClr val="tx1"/>
                </a:solidFill>
                <a:latin typeface="Calibri" panose="020F0502020204030204" pitchFamily="34" charset="0"/>
              </a:rPr>
              <a:t>às</a:t>
            </a:r>
            <a:r>
              <a:rPr sz="2400" i="1" dirty="0">
                <a:solidFill>
                  <a:schemeClr val="tx1"/>
                </a:solidFill>
                <a:latin typeface="Calibri" panose="020F0502020204030204" pitchFamily="34" charset="0"/>
              </a:rPr>
              <a:t> </a:t>
            </a:r>
            <a:r>
              <a:rPr sz="2400" i="1" dirty="0" err="1">
                <a:solidFill>
                  <a:schemeClr val="tx1"/>
                </a:solidFill>
                <a:latin typeface="Calibri" panose="020F0502020204030204" pitchFamily="34" charset="0"/>
              </a:rPr>
              <a:t>necessidades</a:t>
            </a:r>
            <a:r>
              <a:rPr sz="2400" i="1" dirty="0">
                <a:solidFill>
                  <a:schemeClr val="tx1"/>
                </a:solidFill>
                <a:latin typeface="Calibri" panose="020F0502020204030204" pitchFamily="34" charset="0"/>
              </a:rPr>
              <a:t> </a:t>
            </a:r>
            <a:r>
              <a:rPr sz="2400" i="1" dirty="0" err="1">
                <a:solidFill>
                  <a:schemeClr val="tx1"/>
                </a:solidFill>
                <a:latin typeface="Calibri" panose="020F0502020204030204" pitchFamily="34" charset="0"/>
              </a:rPr>
              <a:t>básicas</a:t>
            </a:r>
            <a:r>
              <a:rPr sz="3200" b="1" i="1" dirty="0">
                <a:solidFill>
                  <a:schemeClr val="tx1"/>
                </a:solidFill>
                <a:latin typeface="Calibri" panose="020F0502020204030204" pitchFamily="34" charset="0"/>
              </a:rPr>
              <a:t>.</a:t>
            </a:r>
          </a:p>
        </p:txBody>
      </p:sp>
    </p:spTree>
    <p:extLst>
      <p:ext uri="{BB962C8B-B14F-4D97-AF65-F5344CB8AC3E}">
        <p14:creationId xmlns:p14="http://schemas.microsoft.com/office/powerpoint/2010/main" val="20494536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p:tmAbs val="0"/>
                                  </p:iterate>
                                  <p:childTnLst>
                                    <p:set>
                                      <p:cBhvr>
                                        <p:cTn id="6" fill="hold"/>
                                        <p:tgtEl>
                                          <p:spTgt spid="95">
                                            <p:txEl>
                                              <p:pRg st="0" end="0"/>
                                            </p:txEl>
                                          </p:spTgt>
                                        </p:tgtEl>
                                        <p:attrNameLst>
                                          <p:attrName>style.visibility</p:attrName>
                                        </p:attrNameLst>
                                      </p:cBhvr>
                                      <p:to>
                                        <p:strVal val="visible"/>
                                      </p:to>
                                    </p:set>
                                    <p:animEffect transition="in" filter="fade">
                                      <p:cBhvr>
                                        <p:cTn id="7" dur="500"/>
                                        <p:tgtEl>
                                          <p:spTgt spid="95">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iterate>
                                    <p:tmAbs val="0"/>
                                  </p:iterate>
                                  <p:childTnLst>
                                    <p:set>
                                      <p:cBhvr>
                                        <p:cTn id="10" fill="hold"/>
                                        <p:tgtEl>
                                          <p:spTgt spid="95">
                                            <p:txEl>
                                              <p:pRg st="1" end="1"/>
                                            </p:txEl>
                                          </p:spTgt>
                                        </p:tgtEl>
                                        <p:attrNameLst>
                                          <p:attrName>style.visibility</p:attrName>
                                        </p:attrNameLst>
                                      </p:cBhvr>
                                      <p:to>
                                        <p:strVal val="visible"/>
                                      </p:to>
                                    </p:set>
                                    <p:animEffect transition="in" filter="fade">
                                      <p:cBhvr>
                                        <p:cTn id="11" dur="500"/>
                                        <p:tgtEl>
                                          <p:spTgt spid="95">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iterate>
                                    <p:tmAbs val="0"/>
                                  </p:iterate>
                                  <p:childTnLst>
                                    <p:set>
                                      <p:cBhvr>
                                        <p:cTn id="14" fill="hold"/>
                                        <p:tgtEl>
                                          <p:spTgt spid="95">
                                            <p:txEl>
                                              <p:pRg st="2" end="2"/>
                                            </p:txEl>
                                          </p:spTgt>
                                        </p:tgtEl>
                                        <p:attrNameLst>
                                          <p:attrName>style.visibility</p:attrName>
                                        </p:attrNameLst>
                                      </p:cBhvr>
                                      <p:to>
                                        <p:strVal val="visible"/>
                                      </p:to>
                                    </p:set>
                                    <p:animEffect transition="in" filter="fade">
                                      <p:cBhvr>
                                        <p:cTn id="15" dur="500"/>
                                        <p:tgtEl>
                                          <p:spTgt spid="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build="p" advAuto="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Shape 125"/>
          <p:cNvSpPr>
            <a:spLocks noGrp="1"/>
          </p:cNvSpPr>
          <p:nvPr>
            <p:ph type="title"/>
          </p:nvPr>
        </p:nvSpPr>
        <p:spPr>
          <a:xfrm>
            <a:off x="2495600" y="548680"/>
            <a:ext cx="7772401" cy="1143001"/>
          </a:xfrm>
          <a:prstGeom prst="rect">
            <a:avLst/>
          </a:prstGeom>
        </p:spPr>
        <p:txBody>
          <a:bodyPr vert="horz" lIns="0" tIns="0" rIns="0" bIns="0" rtlCol="0" anchor="ctr">
            <a:normAutofit/>
          </a:bodyPr>
          <a:lstStyle>
            <a:lvl1pPr>
              <a:defRPr sz="2800" b="1"/>
            </a:lvl1pPr>
          </a:lstStyle>
          <a:p>
            <a:pPr lvl="0" algn="ctr">
              <a:defRPr sz="1800" b="0"/>
            </a:pPr>
            <a:r>
              <a:rPr dirty="0" err="1"/>
              <a:t>Síntese</a:t>
            </a:r>
            <a:r>
              <a:rPr dirty="0"/>
              <a:t> dos </a:t>
            </a:r>
            <a:r>
              <a:rPr dirty="0" err="1"/>
              <a:t>Serviços</a:t>
            </a:r>
            <a:r>
              <a:rPr dirty="0"/>
              <a:t> </a:t>
            </a:r>
            <a:r>
              <a:rPr dirty="0" err="1"/>
              <a:t>por</a:t>
            </a:r>
            <a:r>
              <a:rPr dirty="0"/>
              <a:t> </a:t>
            </a:r>
            <a:r>
              <a:rPr dirty="0" err="1"/>
              <a:t>Proteção</a:t>
            </a:r>
            <a:r>
              <a:rPr dirty="0"/>
              <a:t> Social</a:t>
            </a:r>
          </a:p>
        </p:txBody>
      </p:sp>
      <p:graphicFrame>
        <p:nvGraphicFramePr>
          <p:cNvPr id="126" name="Table 126"/>
          <p:cNvGraphicFramePr/>
          <p:nvPr>
            <p:extLst>
              <p:ext uri="{D42A27DB-BD31-4B8C-83A1-F6EECF244321}">
                <p14:modId xmlns:p14="http://schemas.microsoft.com/office/powerpoint/2010/main" val="3933375463"/>
              </p:ext>
            </p:extLst>
          </p:nvPr>
        </p:nvGraphicFramePr>
        <p:xfrm>
          <a:off x="2711624" y="1988841"/>
          <a:ext cx="7215238" cy="2662765"/>
        </p:xfrm>
        <a:graphic>
          <a:graphicData uri="http://schemas.openxmlformats.org/drawingml/2006/table">
            <a:tbl>
              <a:tblPr firstRow="1" bandRow="1"/>
              <a:tblGrid>
                <a:gridCol w="1000132">
                  <a:extLst>
                    <a:ext uri="{9D8B030D-6E8A-4147-A177-3AD203B41FA5}">
                      <a16:colId xmlns:a16="http://schemas.microsoft.com/office/drawing/2014/main" val="20000"/>
                    </a:ext>
                  </a:extLst>
                </a:gridCol>
                <a:gridCol w="6215106">
                  <a:extLst>
                    <a:ext uri="{9D8B030D-6E8A-4147-A177-3AD203B41FA5}">
                      <a16:colId xmlns:a16="http://schemas.microsoft.com/office/drawing/2014/main" val="20001"/>
                    </a:ext>
                  </a:extLst>
                </a:gridCol>
              </a:tblGrid>
              <a:tr h="410633">
                <a:tc gridSpan="2">
                  <a:txBody>
                    <a:bodyPr/>
                    <a:lstStyle/>
                    <a:p>
                      <a:pPr lvl="0" algn="ctr">
                        <a:defRPr sz="1800" b="0" i="0">
                          <a:solidFill>
                            <a:srgbClr val="000000"/>
                          </a:solidFill>
                        </a:defRPr>
                      </a:pPr>
                      <a:r>
                        <a:rPr b="1" dirty="0">
                          <a:latin typeface="Times New (W1)"/>
                          <a:ea typeface="Times New (W1)"/>
                          <a:cs typeface="Times New (W1)"/>
                          <a:sym typeface="Times New (W1)"/>
                        </a:rPr>
                        <a:t>PROTEÇÃO SOCIAL ESPECIAL</a:t>
                      </a:r>
                    </a:p>
                  </a:txBody>
                  <a:tcPr marL="0" marR="0" marT="0" marB="0" anchor="ctr" horzOverflow="overflow"/>
                </a:tc>
                <a:tc hMerge="1">
                  <a:txBody>
                    <a:bodyPr/>
                    <a:lstStyle/>
                    <a:p>
                      <a:endParaRPr lang="pt-BR"/>
                    </a:p>
                  </a:txBody>
                  <a:tcPr/>
                </a:tc>
                <a:extLst>
                  <a:ext uri="{0D108BD9-81ED-4DB2-BD59-A6C34878D82A}">
                    <a16:rowId xmlns:a16="http://schemas.microsoft.com/office/drawing/2014/main" val="10000"/>
                  </a:ext>
                </a:extLst>
              </a:tr>
              <a:tr h="410633">
                <a:tc gridSpan="2">
                  <a:txBody>
                    <a:bodyPr/>
                    <a:lstStyle/>
                    <a:p>
                      <a:pPr lvl="0" algn="ctr">
                        <a:defRPr sz="1800" b="0" i="0"/>
                      </a:pPr>
                      <a:r>
                        <a:rPr sz="2000" b="1" i="1">
                          <a:latin typeface="Times New (W1)"/>
                          <a:ea typeface="Times New (W1)"/>
                          <a:cs typeface="Times New (W1)"/>
                          <a:sym typeface="Times New (W1)"/>
                        </a:rPr>
                        <a:t>Alta Complexidade  </a:t>
                      </a:r>
                    </a:p>
                  </a:txBody>
                  <a:tcPr marL="0" marR="0" marT="0" marB="0" anchor="ctr" horzOverflow="overflow"/>
                </a:tc>
                <a:tc hMerge="1">
                  <a:txBody>
                    <a:bodyPr/>
                    <a:lstStyle/>
                    <a:p>
                      <a:endParaRPr lang="pt-BR"/>
                    </a:p>
                  </a:txBody>
                  <a:tcPr/>
                </a:tc>
                <a:extLst>
                  <a:ext uri="{0D108BD9-81ED-4DB2-BD59-A6C34878D82A}">
                    <a16:rowId xmlns:a16="http://schemas.microsoft.com/office/drawing/2014/main" val="10001"/>
                  </a:ext>
                </a:extLst>
              </a:tr>
              <a:tr h="410633">
                <a:tc>
                  <a:txBody>
                    <a:bodyPr/>
                    <a:lstStyle/>
                    <a:p>
                      <a:pPr lvl="0">
                        <a:defRPr sz="1800" b="0" i="0"/>
                      </a:pPr>
                      <a:r>
                        <a:rPr sz="1200" b="1" i="1" dirty="0">
                          <a:solidFill>
                            <a:srgbClr val="FFFF00"/>
                          </a:solidFill>
                        </a:rPr>
                        <a:t>1</a:t>
                      </a:r>
                    </a:p>
                  </a:txBody>
                  <a:tcPr marL="0" marR="0" marT="0" marB="0" anchor="ctr" horzOverflow="overflow"/>
                </a:tc>
                <a:tc>
                  <a:txBody>
                    <a:bodyPr/>
                    <a:lstStyle/>
                    <a:p>
                      <a:pPr lvl="0" algn="l">
                        <a:defRPr sz="1800" b="0" i="0"/>
                      </a:pPr>
                      <a:r>
                        <a:rPr sz="2000" b="1" i="1" dirty="0" err="1">
                          <a:solidFill>
                            <a:srgbClr val="FFFF00"/>
                          </a:solidFill>
                          <a:latin typeface="Times New (W1)"/>
                          <a:ea typeface="Times New (W1)"/>
                          <a:cs typeface="Times New (W1)"/>
                          <a:sym typeface="Times New (W1)"/>
                        </a:rPr>
                        <a:t>Serviço</a:t>
                      </a:r>
                      <a:r>
                        <a:rPr sz="2000" b="1" i="1" dirty="0">
                          <a:solidFill>
                            <a:srgbClr val="FFFF00"/>
                          </a:solidFill>
                          <a:latin typeface="Times New (W1)"/>
                          <a:ea typeface="Times New (W1)"/>
                          <a:cs typeface="Times New (W1)"/>
                          <a:sym typeface="Times New (W1)"/>
                        </a:rPr>
                        <a:t> de </a:t>
                      </a:r>
                      <a:r>
                        <a:rPr sz="2000" b="1" i="1" dirty="0" err="1">
                          <a:solidFill>
                            <a:srgbClr val="FFFF00"/>
                          </a:solidFill>
                          <a:latin typeface="Times New (W1)"/>
                          <a:ea typeface="Times New (W1)"/>
                          <a:cs typeface="Times New (W1)"/>
                          <a:sym typeface="Times New (W1)"/>
                        </a:rPr>
                        <a:t>Acolhimento</a:t>
                      </a:r>
                      <a:r>
                        <a:rPr sz="2000" b="1" i="1" dirty="0">
                          <a:solidFill>
                            <a:srgbClr val="FFFF00"/>
                          </a:solidFill>
                          <a:latin typeface="Times New (W1)"/>
                          <a:ea typeface="Times New (W1)"/>
                          <a:cs typeface="Times New (W1)"/>
                          <a:sym typeface="Times New (W1)"/>
                        </a:rPr>
                        <a:t> </a:t>
                      </a:r>
                      <a:r>
                        <a:rPr sz="2000" b="1" i="1" dirty="0" err="1">
                          <a:solidFill>
                            <a:srgbClr val="FFFF00"/>
                          </a:solidFill>
                          <a:latin typeface="Times New (W1)"/>
                          <a:ea typeface="Times New (W1)"/>
                          <a:cs typeface="Times New (W1)"/>
                          <a:sym typeface="Times New (W1)"/>
                        </a:rPr>
                        <a:t>Institucional</a:t>
                      </a:r>
                      <a:endParaRPr sz="2000" b="1" i="1" dirty="0">
                        <a:solidFill>
                          <a:srgbClr val="FFFF00"/>
                        </a:solidFill>
                        <a:latin typeface="Times New (W1)"/>
                        <a:ea typeface="Times New (W1)"/>
                        <a:cs typeface="Times New (W1)"/>
                        <a:sym typeface="Times New (W1)"/>
                      </a:endParaRPr>
                    </a:p>
                  </a:txBody>
                  <a:tcPr marL="0" marR="0" marT="0" marB="0" anchor="ctr" horzOverflow="overflow"/>
                </a:tc>
                <a:extLst>
                  <a:ext uri="{0D108BD9-81ED-4DB2-BD59-A6C34878D82A}">
                    <a16:rowId xmlns:a16="http://schemas.microsoft.com/office/drawing/2014/main" val="10002"/>
                  </a:ext>
                </a:extLst>
              </a:tr>
              <a:tr h="410633">
                <a:tc>
                  <a:txBody>
                    <a:bodyPr/>
                    <a:lstStyle/>
                    <a:p>
                      <a:pPr lvl="0">
                        <a:defRPr sz="1800" b="0" i="0"/>
                      </a:pPr>
                      <a:r>
                        <a:rPr sz="1200" b="1" i="1"/>
                        <a:t>2</a:t>
                      </a:r>
                    </a:p>
                  </a:txBody>
                  <a:tcPr marL="0" marR="0" marT="0" marB="0" anchor="ctr" horzOverflow="overflow"/>
                </a:tc>
                <a:tc>
                  <a:txBody>
                    <a:bodyPr/>
                    <a:lstStyle/>
                    <a:p>
                      <a:pPr lvl="0" algn="l">
                        <a:defRPr sz="1800" b="0" i="0"/>
                      </a:pPr>
                      <a:r>
                        <a:rPr sz="2000" b="1" i="1">
                          <a:latin typeface="Times New (W1)"/>
                          <a:ea typeface="Times New (W1)"/>
                          <a:cs typeface="Times New (W1)"/>
                          <a:sym typeface="Times New (W1)"/>
                        </a:rPr>
                        <a:t>Serviço de Acolhimento em República</a:t>
                      </a:r>
                    </a:p>
                  </a:txBody>
                  <a:tcPr marL="0" marR="0" marT="0" marB="0" anchor="ctr" horzOverflow="overflow"/>
                </a:tc>
                <a:extLst>
                  <a:ext uri="{0D108BD9-81ED-4DB2-BD59-A6C34878D82A}">
                    <a16:rowId xmlns:a16="http://schemas.microsoft.com/office/drawing/2014/main" val="10003"/>
                  </a:ext>
                </a:extLst>
              </a:tr>
              <a:tr h="410633">
                <a:tc>
                  <a:txBody>
                    <a:bodyPr/>
                    <a:lstStyle/>
                    <a:p>
                      <a:pPr lvl="0">
                        <a:defRPr sz="1800" b="0" i="0"/>
                      </a:pPr>
                      <a:r>
                        <a:rPr sz="1200" b="1" i="1"/>
                        <a:t>3</a:t>
                      </a:r>
                    </a:p>
                  </a:txBody>
                  <a:tcPr marL="0" marR="0" marT="0" marB="0" anchor="ctr" horzOverflow="overflow"/>
                </a:tc>
                <a:tc>
                  <a:txBody>
                    <a:bodyPr/>
                    <a:lstStyle/>
                    <a:p>
                      <a:pPr lvl="0" algn="l">
                        <a:defRPr sz="1800" b="0" i="0"/>
                      </a:pPr>
                      <a:r>
                        <a:rPr sz="2000" b="1" i="1">
                          <a:latin typeface="Times New (W1)"/>
                          <a:ea typeface="Times New (W1)"/>
                          <a:cs typeface="Times New (W1)"/>
                          <a:sym typeface="Times New (W1)"/>
                        </a:rPr>
                        <a:t>Serviço de Acolhimento em Família Acolhedora</a:t>
                      </a:r>
                    </a:p>
                  </a:txBody>
                  <a:tcPr marL="0" marR="0" marT="0" marB="0" anchor="ctr" horzOverflow="overflow"/>
                </a:tc>
                <a:extLst>
                  <a:ext uri="{0D108BD9-81ED-4DB2-BD59-A6C34878D82A}">
                    <a16:rowId xmlns:a16="http://schemas.microsoft.com/office/drawing/2014/main" val="10004"/>
                  </a:ext>
                </a:extLst>
              </a:tr>
              <a:tr h="410633">
                <a:tc>
                  <a:txBody>
                    <a:bodyPr/>
                    <a:lstStyle/>
                    <a:p>
                      <a:pPr lvl="0">
                        <a:defRPr sz="1800" b="0" i="0"/>
                      </a:pPr>
                      <a:r>
                        <a:rPr sz="1200" b="1" i="1"/>
                        <a:t>4</a:t>
                      </a:r>
                    </a:p>
                  </a:txBody>
                  <a:tcPr marL="0" marR="0" marT="0" marB="0" anchor="ctr" horzOverflow="overflow"/>
                </a:tc>
                <a:tc>
                  <a:txBody>
                    <a:bodyPr/>
                    <a:lstStyle/>
                    <a:p>
                      <a:pPr lvl="0" algn="l">
                        <a:defRPr sz="1800" b="0" i="0"/>
                      </a:pPr>
                      <a:r>
                        <a:rPr sz="2000" b="1" i="1" dirty="0" err="1">
                          <a:latin typeface="Times New (W1)"/>
                          <a:ea typeface="Times New (W1)"/>
                          <a:cs typeface="Times New (W1)"/>
                          <a:sym typeface="Times New (W1)"/>
                        </a:rPr>
                        <a:t>Serviço</a:t>
                      </a:r>
                      <a:r>
                        <a:rPr sz="2000" b="1" i="1" dirty="0">
                          <a:latin typeface="Times New (W1)"/>
                          <a:ea typeface="Times New (W1)"/>
                          <a:cs typeface="Times New (W1)"/>
                          <a:sym typeface="Times New (W1)"/>
                        </a:rPr>
                        <a:t> de </a:t>
                      </a:r>
                      <a:r>
                        <a:rPr sz="2000" b="1" i="1" dirty="0" err="1">
                          <a:latin typeface="Times New (W1)"/>
                          <a:ea typeface="Times New (W1)"/>
                          <a:cs typeface="Times New (W1)"/>
                          <a:sym typeface="Times New (W1)"/>
                        </a:rPr>
                        <a:t>proteção</a:t>
                      </a:r>
                      <a:r>
                        <a:rPr sz="2000" b="1" i="1" dirty="0">
                          <a:latin typeface="Times New (W1)"/>
                          <a:ea typeface="Times New (W1)"/>
                          <a:cs typeface="Times New (W1)"/>
                          <a:sym typeface="Times New (W1)"/>
                        </a:rPr>
                        <a:t> </a:t>
                      </a:r>
                      <a:r>
                        <a:rPr sz="2000" b="1" i="1" dirty="0" err="1">
                          <a:latin typeface="Times New (W1)"/>
                          <a:ea typeface="Times New (W1)"/>
                          <a:cs typeface="Times New (W1)"/>
                          <a:sym typeface="Times New (W1)"/>
                        </a:rPr>
                        <a:t>em</a:t>
                      </a:r>
                      <a:r>
                        <a:rPr sz="2000" b="1" i="1" dirty="0">
                          <a:latin typeface="Times New (W1)"/>
                          <a:ea typeface="Times New (W1)"/>
                          <a:cs typeface="Times New (W1)"/>
                          <a:sym typeface="Times New (W1)"/>
                        </a:rPr>
                        <a:t> </a:t>
                      </a:r>
                      <a:r>
                        <a:rPr sz="2000" b="1" i="1" dirty="0" err="1">
                          <a:latin typeface="Times New (W1)"/>
                          <a:ea typeface="Times New (W1)"/>
                          <a:cs typeface="Times New (W1)"/>
                          <a:sym typeface="Times New (W1)"/>
                        </a:rPr>
                        <a:t>situações</a:t>
                      </a:r>
                      <a:r>
                        <a:rPr sz="2000" b="1" i="1" dirty="0">
                          <a:latin typeface="Times New (W1)"/>
                          <a:ea typeface="Times New (W1)"/>
                          <a:cs typeface="Times New (W1)"/>
                          <a:sym typeface="Times New (W1)"/>
                        </a:rPr>
                        <a:t> de </a:t>
                      </a:r>
                      <a:r>
                        <a:rPr sz="2000" b="1" i="1" dirty="0" err="1">
                          <a:latin typeface="Times New (W1)"/>
                          <a:ea typeface="Times New (W1)"/>
                          <a:cs typeface="Times New (W1)"/>
                          <a:sym typeface="Times New (W1)"/>
                        </a:rPr>
                        <a:t>calamidades</a:t>
                      </a:r>
                      <a:r>
                        <a:rPr sz="2000" b="1" i="1" dirty="0">
                          <a:latin typeface="Times New (W1)"/>
                          <a:ea typeface="Times New (W1)"/>
                          <a:cs typeface="Times New (W1)"/>
                          <a:sym typeface="Times New (W1)"/>
                        </a:rPr>
                        <a:t> </a:t>
                      </a:r>
                      <a:r>
                        <a:rPr sz="2000" b="1" i="1" dirty="0" err="1">
                          <a:latin typeface="Times New (W1)"/>
                          <a:ea typeface="Times New (W1)"/>
                          <a:cs typeface="Times New (W1)"/>
                          <a:sym typeface="Times New (W1)"/>
                        </a:rPr>
                        <a:t>públicas</a:t>
                      </a:r>
                      <a:r>
                        <a:rPr sz="2000" b="1" i="1" dirty="0">
                          <a:latin typeface="Times New (W1)"/>
                          <a:ea typeface="Times New (W1)"/>
                          <a:cs typeface="Times New (W1)"/>
                          <a:sym typeface="Times New (W1)"/>
                        </a:rPr>
                        <a:t> e de </a:t>
                      </a:r>
                      <a:r>
                        <a:rPr sz="2000" b="1" i="1" dirty="0" err="1">
                          <a:latin typeface="Times New (W1)"/>
                          <a:ea typeface="Times New (W1)"/>
                          <a:cs typeface="Times New (W1)"/>
                          <a:sym typeface="Times New (W1)"/>
                        </a:rPr>
                        <a:t>emergências</a:t>
                      </a:r>
                      <a:endParaRPr sz="2000" b="1" i="1" dirty="0">
                        <a:latin typeface="Times New (W1)"/>
                        <a:ea typeface="Times New (W1)"/>
                        <a:cs typeface="Times New (W1)"/>
                        <a:sym typeface="Times New (W1)"/>
                      </a:endParaRPr>
                    </a:p>
                  </a:txBody>
                  <a:tcPr marL="0" marR="0" marT="0" marB="0" anchor="ctr" horzOverflow="overflow"/>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661391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stretch>
            <a:fillRect/>
          </a:stretch>
        </p:blipFill>
        <p:spPr>
          <a:xfrm>
            <a:off x="4583975" y="741317"/>
            <a:ext cx="2796540" cy="2796540"/>
          </a:xfrm>
          <a:prstGeom prst="rect">
            <a:avLst/>
          </a:prstGeom>
        </p:spPr>
      </p:pic>
      <p:sp>
        <p:nvSpPr>
          <p:cNvPr id="5" name="CaixaDeTexto 4"/>
          <p:cNvSpPr txBox="1"/>
          <p:nvPr/>
        </p:nvSpPr>
        <p:spPr>
          <a:xfrm>
            <a:off x="1449973" y="3971102"/>
            <a:ext cx="9235444" cy="1446550"/>
          </a:xfrm>
          <a:prstGeom prst="rect">
            <a:avLst/>
          </a:prstGeom>
          <a:noFill/>
        </p:spPr>
        <p:txBody>
          <a:bodyPr wrap="square" rtlCol="0">
            <a:spAutoFit/>
          </a:bodyPr>
          <a:lstStyle/>
          <a:p>
            <a:pPr algn="ctr"/>
            <a:r>
              <a:rPr lang="pt-BR" sz="2200" b="1" dirty="0" smtClean="0">
                <a:hlinkClick r:id="rId3"/>
              </a:rPr>
              <a:t>www.socialsolucoes.com</a:t>
            </a:r>
            <a:r>
              <a:rPr lang="pt-BR" sz="2200" b="1" dirty="0" smtClean="0"/>
              <a:t> </a:t>
            </a:r>
          </a:p>
          <a:p>
            <a:pPr algn="ctr"/>
            <a:r>
              <a:rPr lang="pt-BR" sz="2200" b="1" dirty="0" smtClean="0">
                <a:hlinkClick r:id="rId4"/>
              </a:rPr>
              <a:t>parcerias@socialsolucoes.com</a:t>
            </a:r>
            <a:r>
              <a:rPr lang="pt-BR" sz="2200" b="1" dirty="0" smtClean="0"/>
              <a:t> </a:t>
            </a:r>
          </a:p>
          <a:p>
            <a:pPr algn="ctr"/>
            <a:endParaRPr lang="pt-BR" sz="2200" b="1" dirty="0"/>
          </a:p>
          <a:p>
            <a:pPr algn="ctr"/>
            <a:r>
              <a:rPr lang="pt-BR" sz="2200" b="1" dirty="0" smtClean="0"/>
              <a:t>“O endereço que faltava pra quem faz um mundo melhor</a:t>
            </a:r>
            <a:r>
              <a:rPr lang="pt-BR" dirty="0" smtClean="0"/>
              <a:t>!”</a:t>
            </a:r>
            <a:endParaRPr lang="pt-BR" dirty="0"/>
          </a:p>
        </p:txBody>
      </p:sp>
    </p:spTree>
    <p:extLst>
      <p:ext uri="{BB962C8B-B14F-4D97-AF65-F5344CB8AC3E}">
        <p14:creationId xmlns:p14="http://schemas.microsoft.com/office/powerpoint/2010/main" val="4290857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hape 99"/>
          <p:cNvSpPr>
            <a:spLocks noGrp="1"/>
          </p:cNvSpPr>
          <p:nvPr>
            <p:ph type="title"/>
          </p:nvPr>
        </p:nvSpPr>
        <p:spPr>
          <a:xfrm>
            <a:off x="1737360" y="168236"/>
            <a:ext cx="9309463" cy="1143001"/>
          </a:xfrm>
          <a:prstGeom prst="rect">
            <a:avLst/>
          </a:prstGeom>
        </p:spPr>
        <p:txBody>
          <a:bodyPr vert="horz" lIns="0" tIns="0" rIns="0" bIns="0" rtlCol="0" anchor="ctr">
            <a:normAutofit/>
          </a:bodyPr>
          <a:lstStyle>
            <a:lvl1pPr>
              <a:defRPr b="1">
                <a:solidFill>
                  <a:srgbClr val="FFFFFF"/>
                </a:solidFill>
              </a:defRPr>
            </a:lvl1pPr>
          </a:lstStyle>
          <a:p>
            <a:pPr lvl="0">
              <a:defRPr sz="1800" b="0">
                <a:solidFill>
                  <a:srgbClr val="000000"/>
                </a:solidFill>
              </a:defRPr>
            </a:pPr>
            <a:r>
              <a:rPr sz="4400" dirty="0" err="1">
                <a:solidFill>
                  <a:schemeClr val="tx1"/>
                </a:solidFill>
                <a:latin typeface="Calibri" panose="020F0502020204030204" pitchFamily="34" charset="0"/>
              </a:rPr>
              <a:t>Objetivos</a:t>
            </a:r>
            <a:r>
              <a:rPr sz="4400" dirty="0">
                <a:solidFill>
                  <a:schemeClr val="tx1"/>
                </a:solidFill>
                <a:latin typeface="Calibri" panose="020F0502020204030204" pitchFamily="34" charset="0"/>
              </a:rPr>
              <a:t> da </a:t>
            </a:r>
            <a:r>
              <a:rPr sz="4400" dirty="0" err="1">
                <a:solidFill>
                  <a:schemeClr val="tx1"/>
                </a:solidFill>
                <a:latin typeface="Calibri" panose="020F0502020204030204" pitchFamily="34" charset="0"/>
              </a:rPr>
              <a:t>Assistência</a:t>
            </a:r>
            <a:r>
              <a:rPr sz="4400" dirty="0">
                <a:solidFill>
                  <a:schemeClr val="tx1"/>
                </a:solidFill>
                <a:latin typeface="Calibri" panose="020F0502020204030204" pitchFamily="34" charset="0"/>
              </a:rPr>
              <a:t> Social</a:t>
            </a:r>
          </a:p>
        </p:txBody>
      </p:sp>
      <p:sp>
        <p:nvSpPr>
          <p:cNvPr id="100" name="Shape 100"/>
          <p:cNvSpPr>
            <a:spLocks noGrp="1"/>
          </p:cNvSpPr>
          <p:nvPr>
            <p:ph type="body" idx="1"/>
          </p:nvPr>
        </p:nvSpPr>
        <p:spPr>
          <a:xfrm>
            <a:off x="901337" y="1528718"/>
            <a:ext cx="9309463" cy="4320482"/>
          </a:xfrm>
          <a:prstGeom prst="rect">
            <a:avLst/>
          </a:prstGeom>
        </p:spPr>
        <p:txBody>
          <a:bodyPr vert="horz" lIns="0" tIns="0" rIns="0" bIns="0" rtlCol="0" anchor="ctr">
            <a:normAutofit/>
          </a:bodyPr>
          <a:lstStyle/>
          <a:p>
            <a:pPr marL="301752" indent="-301752" algn="just" defTabSz="804672">
              <a:lnSpc>
                <a:spcPct val="150000"/>
              </a:lnSpc>
              <a:spcBef>
                <a:spcPts val="500"/>
              </a:spcBef>
              <a:buSzTx/>
              <a:buNone/>
              <a:defRPr sz="1800"/>
            </a:pPr>
            <a:r>
              <a:rPr sz="2288" b="1" i="1" dirty="0">
                <a:solidFill>
                  <a:schemeClr val="tx1"/>
                </a:solidFill>
              </a:rPr>
              <a:t> </a:t>
            </a:r>
            <a:r>
              <a:rPr sz="2288" b="1" dirty="0">
                <a:solidFill>
                  <a:schemeClr val="tx1"/>
                </a:solidFill>
                <a:latin typeface="Calibri" panose="020F0502020204030204" pitchFamily="34" charset="0"/>
              </a:rPr>
              <a:t>Art. 2º - A </a:t>
            </a:r>
            <a:r>
              <a:rPr sz="2288" b="1" dirty="0" err="1">
                <a:solidFill>
                  <a:schemeClr val="tx1"/>
                </a:solidFill>
                <a:latin typeface="Calibri" panose="020F0502020204030204" pitchFamily="34" charset="0"/>
              </a:rPr>
              <a:t>assistência</a:t>
            </a:r>
            <a:r>
              <a:rPr sz="2288" b="1" dirty="0">
                <a:solidFill>
                  <a:schemeClr val="tx1"/>
                </a:solidFill>
                <a:latin typeface="Calibri" panose="020F0502020204030204" pitchFamily="34" charset="0"/>
              </a:rPr>
              <a:t> social tem </a:t>
            </a:r>
            <a:r>
              <a:rPr sz="2288" b="1" dirty="0" err="1">
                <a:solidFill>
                  <a:schemeClr val="tx1"/>
                </a:solidFill>
                <a:latin typeface="Calibri" panose="020F0502020204030204" pitchFamily="34" charset="0"/>
              </a:rPr>
              <a:t>por</a:t>
            </a:r>
            <a:r>
              <a:rPr sz="2288" b="1" dirty="0">
                <a:solidFill>
                  <a:schemeClr val="tx1"/>
                </a:solidFill>
                <a:latin typeface="Calibri" panose="020F0502020204030204" pitchFamily="34" charset="0"/>
              </a:rPr>
              <a:t> </a:t>
            </a:r>
            <a:r>
              <a:rPr sz="2288" b="1" dirty="0" err="1">
                <a:solidFill>
                  <a:schemeClr val="tx1"/>
                </a:solidFill>
                <a:latin typeface="Calibri" panose="020F0502020204030204" pitchFamily="34" charset="0"/>
              </a:rPr>
              <a:t>objetivos</a:t>
            </a:r>
            <a:r>
              <a:rPr sz="2288" b="1" dirty="0">
                <a:solidFill>
                  <a:schemeClr val="tx1"/>
                </a:solidFill>
                <a:latin typeface="Calibri" panose="020F0502020204030204" pitchFamily="34" charset="0"/>
              </a:rPr>
              <a:t>:</a:t>
            </a:r>
          </a:p>
          <a:p>
            <a:pPr marL="301752" indent="-301752" algn="just" defTabSz="804672">
              <a:lnSpc>
                <a:spcPct val="150000"/>
              </a:lnSpc>
              <a:spcBef>
                <a:spcPts val="500"/>
              </a:spcBef>
              <a:buSzTx/>
              <a:buNone/>
              <a:defRPr sz="1800"/>
            </a:pPr>
            <a:r>
              <a:rPr sz="2288" dirty="0">
                <a:solidFill>
                  <a:schemeClr val="tx1"/>
                </a:solidFill>
                <a:latin typeface="Calibri" panose="020F0502020204030204" pitchFamily="34" charset="0"/>
              </a:rPr>
              <a:t>I - a </a:t>
            </a:r>
            <a:r>
              <a:rPr sz="2288" dirty="0" err="1">
                <a:solidFill>
                  <a:schemeClr val="tx1"/>
                </a:solidFill>
                <a:latin typeface="Calibri" panose="020F0502020204030204" pitchFamily="34" charset="0"/>
              </a:rPr>
              <a:t>proteção</a:t>
            </a:r>
            <a:r>
              <a:rPr sz="2288" dirty="0">
                <a:solidFill>
                  <a:schemeClr val="tx1"/>
                </a:solidFill>
                <a:latin typeface="Calibri" panose="020F0502020204030204" pitchFamily="34" charset="0"/>
              </a:rPr>
              <a:t> social, que visa à </a:t>
            </a:r>
            <a:r>
              <a:rPr sz="2288" dirty="0" err="1">
                <a:solidFill>
                  <a:schemeClr val="tx1"/>
                </a:solidFill>
                <a:latin typeface="Calibri" panose="020F0502020204030204" pitchFamily="34" charset="0"/>
              </a:rPr>
              <a:t>garantia</a:t>
            </a:r>
            <a:r>
              <a:rPr sz="2288" dirty="0">
                <a:solidFill>
                  <a:schemeClr val="tx1"/>
                </a:solidFill>
                <a:latin typeface="Calibri" panose="020F0502020204030204" pitchFamily="34" charset="0"/>
              </a:rPr>
              <a:t> da </a:t>
            </a:r>
            <a:r>
              <a:rPr sz="2288" dirty="0" err="1">
                <a:solidFill>
                  <a:schemeClr val="tx1"/>
                </a:solidFill>
                <a:latin typeface="Calibri" panose="020F0502020204030204" pitchFamily="34" charset="0"/>
              </a:rPr>
              <a:t>vida</a:t>
            </a:r>
            <a:r>
              <a:rPr sz="2288" dirty="0">
                <a:solidFill>
                  <a:schemeClr val="tx1"/>
                </a:solidFill>
                <a:latin typeface="Calibri" panose="020F0502020204030204" pitchFamily="34" charset="0"/>
              </a:rPr>
              <a:t>, à </a:t>
            </a:r>
            <a:r>
              <a:rPr sz="2288" dirty="0" err="1">
                <a:solidFill>
                  <a:schemeClr val="tx1"/>
                </a:solidFill>
                <a:latin typeface="Calibri" panose="020F0502020204030204" pitchFamily="34" charset="0"/>
              </a:rPr>
              <a:t>redução</a:t>
            </a:r>
            <a:r>
              <a:rPr sz="2288" dirty="0">
                <a:solidFill>
                  <a:schemeClr val="tx1"/>
                </a:solidFill>
                <a:latin typeface="Calibri" panose="020F0502020204030204" pitchFamily="34" charset="0"/>
              </a:rPr>
              <a:t> de </a:t>
            </a:r>
            <a:r>
              <a:rPr sz="2288" dirty="0" err="1">
                <a:solidFill>
                  <a:schemeClr val="tx1"/>
                </a:solidFill>
                <a:latin typeface="Calibri" panose="020F0502020204030204" pitchFamily="34" charset="0"/>
              </a:rPr>
              <a:t>danos</a:t>
            </a:r>
            <a:r>
              <a:rPr sz="2288" dirty="0">
                <a:solidFill>
                  <a:schemeClr val="tx1"/>
                </a:solidFill>
                <a:latin typeface="Calibri" panose="020F0502020204030204" pitchFamily="34" charset="0"/>
              </a:rPr>
              <a:t> e à </a:t>
            </a:r>
            <a:r>
              <a:rPr sz="2288" dirty="0" err="1">
                <a:solidFill>
                  <a:schemeClr val="tx1"/>
                </a:solidFill>
                <a:latin typeface="Calibri" panose="020F0502020204030204" pitchFamily="34" charset="0"/>
              </a:rPr>
              <a:t>prevenção</a:t>
            </a:r>
            <a:r>
              <a:rPr sz="2288" dirty="0">
                <a:solidFill>
                  <a:schemeClr val="tx1"/>
                </a:solidFill>
                <a:latin typeface="Calibri" panose="020F0502020204030204" pitchFamily="34" charset="0"/>
              </a:rPr>
              <a:t> da </a:t>
            </a:r>
            <a:r>
              <a:rPr sz="2288" dirty="0" err="1">
                <a:solidFill>
                  <a:schemeClr val="tx1"/>
                </a:solidFill>
                <a:latin typeface="Calibri" panose="020F0502020204030204" pitchFamily="34" charset="0"/>
              </a:rPr>
              <a:t>incidência</a:t>
            </a:r>
            <a:r>
              <a:rPr sz="2288" dirty="0">
                <a:solidFill>
                  <a:schemeClr val="tx1"/>
                </a:solidFill>
                <a:latin typeface="Calibri" panose="020F0502020204030204" pitchFamily="34" charset="0"/>
              </a:rPr>
              <a:t> de </a:t>
            </a:r>
            <a:r>
              <a:rPr sz="2288" dirty="0" err="1">
                <a:solidFill>
                  <a:schemeClr val="tx1"/>
                </a:solidFill>
                <a:latin typeface="Calibri" panose="020F0502020204030204" pitchFamily="34" charset="0"/>
              </a:rPr>
              <a:t>riscos</a:t>
            </a:r>
            <a:r>
              <a:rPr sz="2288" dirty="0">
                <a:solidFill>
                  <a:schemeClr val="tx1"/>
                </a:solidFill>
                <a:latin typeface="Calibri" panose="020F0502020204030204" pitchFamily="34" charset="0"/>
              </a:rPr>
              <a:t>, </a:t>
            </a:r>
            <a:r>
              <a:rPr sz="2288" dirty="0" err="1">
                <a:solidFill>
                  <a:schemeClr val="tx1"/>
                </a:solidFill>
                <a:latin typeface="Calibri" panose="020F0502020204030204" pitchFamily="34" charset="0"/>
              </a:rPr>
              <a:t>especialmente</a:t>
            </a:r>
            <a:r>
              <a:rPr sz="2288" dirty="0">
                <a:solidFill>
                  <a:schemeClr val="tx1"/>
                </a:solidFill>
                <a:latin typeface="Calibri" panose="020F0502020204030204" pitchFamily="34" charset="0"/>
              </a:rPr>
              <a:t>:</a:t>
            </a:r>
          </a:p>
          <a:p>
            <a:pPr marL="301752" indent="-301752" algn="just" defTabSz="804672">
              <a:lnSpc>
                <a:spcPct val="150000"/>
              </a:lnSpc>
              <a:spcBef>
                <a:spcPts val="500"/>
              </a:spcBef>
              <a:buSzTx/>
              <a:buNone/>
              <a:defRPr sz="1800"/>
            </a:pPr>
            <a:r>
              <a:rPr lang="pt-BR" sz="2288" dirty="0" smtClean="0">
                <a:solidFill>
                  <a:schemeClr val="tx1"/>
                </a:solidFill>
                <a:latin typeface="Calibri" panose="020F0502020204030204" pitchFamily="34" charset="0"/>
              </a:rPr>
              <a:t>	</a:t>
            </a:r>
            <a:r>
              <a:rPr sz="2288" dirty="0" smtClean="0">
                <a:solidFill>
                  <a:schemeClr val="tx1"/>
                </a:solidFill>
                <a:latin typeface="Calibri" panose="020F0502020204030204" pitchFamily="34" charset="0"/>
              </a:rPr>
              <a:t>a</a:t>
            </a:r>
            <a:r>
              <a:rPr sz="2288" dirty="0">
                <a:solidFill>
                  <a:schemeClr val="tx1"/>
                </a:solidFill>
                <a:latin typeface="Calibri" panose="020F0502020204030204" pitchFamily="34" charset="0"/>
              </a:rPr>
              <a:t>) a </a:t>
            </a:r>
            <a:r>
              <a:rPr sz="2288" dirty="0" err="1">
                <a:solidFill>
                  <a:schemeClr val="tx1"/>
                </a:solidFill>
                <a:latin typeface="Calibri" panose="020F0502020204030204" pitchFamily="34" charset="0"/>
              </a:rPr>
              <a:t>proteção</a:t>
            </a:r>
            <a:r>
              <a:rPr sz="2288" dirty="0">
                <a:solidFill>
                  <a:schemeClr val="tx1"/>
                </a:solidFill>
                <a:latin typeface="Calibri" panose="020F0502020204030204" pitchFamily="34" charset="0"/>
              </a:rPr>
              <a:t> à </a:t>
            </a:r>
            <a:r>
              <a:rPr sz="2288" dirty="0" err="1">
                <a:solidFill>
                  <a:schemeClr val="tx1"/>
                </a:solidFill>
                <a:latin typeface="Calibri" panose="020F0502020204030204" pitchFamily="34" charset="0"/>
              </a:rPr>
              <a:t>família</a:t>
            </a:r>
            <a:r>
              <a:rPr sz="2288" dirty="0">
                <a:solidFill>
                  <a:schemeClr val="tx1"/>
                </a:solidFill>
                <a:latin typeface="Calibri" panose="020F0502020204030204" pitchFamily="34" charset="0"/>
              </a:rPr>
              <a:t>, à </a:t>
            </a:r>
            <a:r>
              <a:rPr sz="2288" dirty="0" err="1">
                <a:solidFill>
                  <a:schemeClr val="tx1"/>
                </a:solidFill>
                <a:latin typeface="Calibri" panose="020F0502020204030204" pitchFamily="34" charset="0"/>
              </a:rPr>
              <a:t>maternidade</a:t>
            </a:r>
            <a:r>
              <a:rPr sz="2288" dirty="0">
                <a:solidFill>
                  <a:schemeClr val="tx1"/>
                </a:solidFill>
                <a:latin typeface="Calibri" panose="020F0502020204030204" pitchFamily="34" charset="0"/>
              </a:rPr>
              <a:t>, à </a:t>
            </a:r>
            <a:r>
              <a:rPr sz="2288" dirty="0" err="1">
                <a:solidFill>
                  <a:schemeClr val="tx1"/>
                </a:solidFill>
                <a:latin typeface="Calibri" panose="020F0502020204030204" pitchFamily="34" charset="0"/>
              </a:rPr>
              <a:t>infância</a:t>
            </a:r>
            <a:r>
              <a:rPr sz="2288" dirty="0">
                <a:solidFill>
                  <a:schemeClr val="tx1"/>
                </a:solidFill>
                <a:latin typeface="Calibri" panose="020F0502020204030204" pitchFamily="34" charset="0"/>
              </a:rPr>
              <a:t>, à </a:t>
            </a:r>
            <a:r>
              <a:rPr sz="2288" dirty="0" err="1">
                <a:solidFill>
                  <a:schemeClr val="tx1"/>
                </a:solidFill>
                <a:latin typeface="Calibri" panose="020F0502020204030204" pitchFamily="34" charset="0"/>
              </a:rPr>
              <a:t>adolescência</a:t>
            </a:r>
            <a:r>
              <a:rPr sz="2288" dirty="0">
                <a:solidFill>
                  <a:schemeClr val="tx1"/>
                </a:solidFill>
                <a:latin typeface="Calibri" panose="020F0502020204030204" pitchFamily="34" charset="0"/>
              </a:rPr>
              <a:t> e à </a:t>
            </a:r>
            <a:r>
              <a:rPr sz="2288" dirty="0" err="1">
                <a:solidFill>
                  <a:schemeClr val="tx1"/>
                </a:solidFill>
                <a:latin typeface="Calibri" panose="020F0502020204030204" pitchFamily="34" charset="0"/>
              </a:rPr>
              <a:t>velhice</a:t>
            </a:r>
            <a:r>
              <a:rPr sz="2288" dirty="0">
                <a:solidFill>
                  <a:schemeClr val="tx1"/>
                </a:solidFill>
                <a:latin typeface="Calibri" panose="020F0502020204030204" pitchFamily="34" charset="0"/>
              </a:rPr>
              <a:t>; </a:t>
            </a:r>
          </a:p>
          <a:p>
            <a:pPr marL="301752" indent="-301752" algn="just" defTabSz="804672">
              <a:lnSpc>
                <a:spcPct val="150000"/>
              </a:lnSpc>
              <a:spcBef>
                <a:spcPts val="500"/>
              </a:spcBef>
              <a:buSzTx/>
              <a:buNone/>
              <a:defRPr sz="1800"/>
            </a:pPr>
            <a:r>
              <a:rPr lang="pt-BR" sz="2288" dirty="0" smtClean="0">
                <a:solidFill>
                  <a:schemeClr val="tx1"/>
                </a:solidFill>
                <a:latin typeface="Calibri" panose="020F0502020204030204" pitchFamily="34" charset="0"/>
              </a:rPr>
              <a:t>	</a:t>
            </a:r>
            <a:r>
              <a:rPr sz="2288" dirty="0" smtClean="0">
                <a:solidFill>
                  <a:schemeClr val="tx1"/>
                </a:solidFill>
                <a:latin typeface="Calibri" panose="020F0502020204030204" pitchFamily="34" charset="0"/>
              </a:rPr>
              <a:t>b</a:t>
            </a:r>
            <a:r>
              <a:rPr sz="2288" dirty="0">
                <a:solidFill>
                  <a:schemeClr val="tx1"/>
                </a:solidFill>
                <a:latin typeface="Calibri" panose="020F0502020204030204" pitchFamily="34" charset="0"/>
              </a:rPr>
              <a:t>) o </a:t>
            </a:r>
            <a:r>
              <a:rPr sz="2288" dirty="0" err="1">
                <a:solidFill>
                  <a:schemeClr val="tx1"/>
                </a:solidFill>
                <a:latin typeface="Calibri" panose="020F0502020204030204" pitchFamily="34" charset="0"/>
              </a:rPr>
              <a:t>amparo</a:t>
            </a:r>
            <a:r>
              <a:rPr sz="2288" dirty="0">
                <a:solidFill>
                  <a:schemeClr val="tx1"/>
                </a:solidFill>
                <a:latin typeface="Calibri" panose="020F0502020204030204" pitchFamily="34" charset="0"/>
              </a:rPr>
              <a:t> </a:t>
            </a:r>
            <a:r>
              <a:rPr sz="2288" dirty="0" err="1">
                <a:solidFill>
                  <a:schemeClr val="tx1"/>
                </a:solidFill>
                <a:latin typeface="Calibri" panose="020F0502020204030204" pitchFamily="34" charset="0"/>
              </a:rPr>
              <a:t>às</a:t>
            </a:r>
            <a:r>
              <a:rPr sz="2288" dirty="0">
                <a:solidFill>
                  <a:schemeClr val="tx1"/>
                </a:solidFill>
                <a:latin typeface="Calibri" panose="020F0502020204030204" pitchFamily="34" charset="0"/>
              </a:rPr>
              <a:t> </a:t>
            </a:r>
            <a:r>
              <a:rPr sz="2288" dirty="0" err="1">
                <a:solidFill>
                  <a:schemeClr val="tx1"/>
                </a:solidFill>
                <a:latin typeface="Calibri" panose="020F0502020204030204" pitchFamily="34" charset="0"/>
              </a:rPr>
              <a:t>crianças</a:t>
            </a:r>
            <a:r>
              <a:rPr sz="2288" dirty="0">
                <a:solidFill>
                  <a:schemeClr val="tx1"/>
                </a:solidFill>
                <a:latin typeface="Calibri" panose="020F0502020204030204" pitchFamily="34" charset="0"/>
              </a:rPr>
              <a:t> e </a:t>
            </a:r>
            <a:r>
              <a:rPr sz="2288" dirty="0" err="1">
                <a:solidFill>
                  <a:schemeClr val="tx1"/>
                </a:solidFill>
                <a:latin typeface="Calibri" panose="020F0502020204030204" pitchFamily="34" charset="0"/>
              </a:rPr>
              <a:t>aos</a:t>
            </a:r>
            <a:r>
              <a:rPr sz="2288" dirty="0">
                <a:solidFill>
                  <a:schemeClr val="tx1"/>
                </a:solidFill>
                <a:latin typeface="Calibri" panose="020F0502020204030204" pitchFamily="34" charset="0"/>
              </a:rPr>
              <a:t> </a:t>
            </a:r>
            <a:r>
              <a:rPr sz="2288" dirty="0" err="1">
                <a:solidFill>
                  <a:schemeClr val="tx1"/>
                </a:solidFill>
                <a:latin typeface="Calibri" panose="020F0502020204030204" pitchFamily="34" charset="0"/>
              </a:rPr>
              <a:t>adolescentes</a:t>
            </a:r>
            <a:r>
              <a:rPr sz="2288" dirty="0">
                <a:solidFill>
                  <a:schemeClr val="tx1"/>
                </a:solidFill>
                <a:latin typeface="Calibri" panose="020F0502020204030204" pitchFamily="34" charset="0"/>
              </a:rPr>
              <a:t> </a:t>
            </a:r>
            <a:r>
              <a:rPr sz="2288" dirty="0" err="1">
                <a:solidFill>
                  <a:schemeClr val="tx1"/>
                </a:solidFill>
                <a:latin typeface="Calibri" panose="020F0502020204030204" pitchFamily="34" charset="0"/>
              </a:rPr>
              <a:t>carentes</a:t>
            </a:r>
            <a:r>
              <a:rPr sz="2288" dirty="0">
                <a:solidFill>
                  <a:schemeClr val="tx1"/>
                </a:solidFill>
                <a:latin typeface="Calibri" panose="020F0502020204030204" pitchFamily="34" charset="0"/>
              </a:rPr>
              <a:t>; </a:t>
            </a:r>
          </a:p>
          <a:p>
            <a:pPr marL="301752" indent="-301752" algn="just" defTabSz="804672">
              <a:lnSpc>
                <a:spcPct val="150000"/>
              </a:lnSpc>
              <a:spcBef>
                <a:spcPts val="500"/>
              </a:spcBef>
              <a:buSzTx/>
              <a:buNone/>
              <a:defRPr sz="1800"/>
            </a:pPr>
            <a:r>
              <a:rPr lang="pt-BR" sz="2288" dirty="0" smtClean="0">
                <a:solidFill>
                  <a:schemeClr val="tx1"/>
                </a:solidFill>
                <a:latin typeface="Calibri" panose="020F0502020204030204" pitchFamily="34" charset="0"/>
              </a:rPr>
              <a:t>	</a:t>
            </a:r>
            <a:r>
              <a:rPr sz="2288" dirty="0" smtClean="0">
                <a:solidFill>
                  <a:schemeClr val="tx1"/>
                </a:solidFill>
                <a:latin typeface="Calibri" panose="020F0502020204030204" pitchFamily="34" charset="0"/>
              </a:rPr>
              <a:t>c</a:t>
            </a:r>
            <a:r>
              <a:rPr sz="2288" dirty="0">
                <a:solidFill>
                  <a:schemeClr val="tx1"/>
                </a:solidFill>
                <a:latin typeface="Calibri" panose="020F0502020204030204" pitchFamily="34" charset="0"/>
              </a:rPr>
              <a:t>) a </a:t>
            </a:r>
            <a:r>
              <a:rPr sz="2288" dirty="0" err="1">
                <a:solidFill>
                  <a:schemeClr val="tx1"/>
                </a:solidFill>
                <a:latin typeface="Calibri" panose="020F0502020204030204" pitchFamily="34" charset="0"/>
              </a:rPr>
              <a:t>promoção</a:t>
            </a:r>
            <a:r>
              <a:rPr sz="2288" dirty="0">
                <a:solidFill>
                  <a:schemeClr val="tx1"/>
                </a:solidFill>
                <a:latin typeface="Calibri" panose="020F0502020204030204" pitchFamily="34" charset="0"/>
              </a:rPr>
              <a:t> da </a:t>
            </a:r>
            <a:r>
              <a:rPr sz="2288" dirty="0" err="1">
                <a:solidFill>
                  <a:schemeClr val="tx1"/>
                </a:solidFill>
                <a:latin typeface="Calibri" panose="020F0502020204030204" pitchFamily="34" charset="0"/>
              </a:rPr>
              <a:t>integração</a:t>
            </a:r>
            <a:r>
              <a:rPr sz="2288" dirty="0">
                <a:solidFill>
                  <a:schemeClr val="tx1"/>
                </a:solidFill>
                <a:latin typeface="Calibri" panose="020F0502020204030204" pitchFamily="34" charset="0"/>
              </a:rPr>
              <a:t> </a:t>
            </a:r>
            <a:r>
              <a:rPr sz="2288" dirty="0" err="1">
                <a:solidFill>
                  <a:schemeClr val="tx1"/>
                </a:solidFill>
                <a:latin typeface="Calibri" panose="020F0502020204030204" pitchFamily="34" charset="0"/>
              </a:rPr>
              <a:t>ao</a:t>
            </a:r>
            <a:r>
              <a:rPr sz="2288" dirty="0">
                <a:solidFill>
                  <a:schemeClr val="tx1"/>
                </a:solidFill>
                <a:latin typeface="Calibri" panose="020F0502020204030204" pitchFamily="34" charset="0"/>
              </a:rPr>
              <a:t> </a:t>
            </a:r>
            <a:r>
              <a:rPr sz="2288" dirty="0" err="1">
                <a:solidFill>
                  <a:schemeClr val="tx1"/>
                </a:solidFill>
                <a:latin typeface="Calibri" panose="020F0502020204030204" pitchFamily="34" charset="0"/>
              </a:rPr>
              <a:t>mercado</a:t>
            </a:r>
            <a:r>
              <a:rPr sz="2288" dirty="0">
                <a:solidFill>
                  <a:schemeClr val="tx1"/>
                </a:solidFill>
                <a:latin typeface="Calibri" panose="020F0502020204030204" pitchFamily="34" charset="0"/>
              </a:rPr>
              <a:t> de </a:t>
            </a:r>
            <a:r>
              <a:rPr sz="2288" dirty="0" err="1">
                <a:solidFill>
                  <a:schemeClr val="tx1"/>
                </a:solidFill>
                <a:latin typeface="Calibri" panose="020F0502020204030204" pitchFamily="34" charset="0"/>
              </a:rPr>
              <a:t>trabalho</a:t>
            </a:r>
            <a:r>
              <a:rPr sz="2464" dirty="0">
                <a:solidFill>
                  <a:schemeClr val="tx1"/>
                </a:solidFill>
                <a:latin typeface="Calibri" panose="020F0502020204030204" pitchFamily="34" charset="0"/>
              </a:rPr>
              <a:t>;</a:t>
            </a:r>
          </a:p>
        </p:txBody>
      </p:sp>
    </p:spTree>
    <p:extLst>
      <p:ext uri="{BB962C8B-B14F-4D97-AF65-F5344CB8AC3E}">
        <p14:creationId xmlns:p14="http://schemas.microsoft.com/office/powerpoint/2010/main" val="32270169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p:tmAbs val="0"/>
                                  </p:iterate>
                                  <p:childTnLst>
                                    <p:set>
                                      <p:cBhvr>
                                        <p:cTn id="6" fill="hold"/>
                                        <p:tgtEl>
                                          <p:spTgt spid="100">
                                            <p:txEl>
                                              <p:pRg st="0" end="0"/>
                                            </p:txEl>
                                          </p:spTgt>
                                        </p:tgtEl>
                                        <p:attrNameLst>
                                          <p:attrName>style.visibility</p:attrName>
                                        </p:attrNameLst>
                                      </p:cBhvr>
                                      <p:to>
                                        <p:strVal val="visible"/>
                                      </p:to>
                                    </p:set>
                                    <p:animEffect transition="in" filter="fade">
                                      <p:cBhvr>
                                        <p:cTn id="7" dur="500"/>
                                        <p:tgtEl>
                                          <p:spTgt spid="100">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iterate>
                                    <p:tmAbs val="0"/>
                                  </p:iterate>
                                  <p:childTnLst>
                                    <p:set>
                                      <p:cBhvr>
                                        <p:cTn id="10" fill="hold"/>
                                        <p:tgtEl>
                                          <p:spTgt spid="100">
                                            <p:txEl>
                                              <p:pRg st="1" end="1"/>
                                            </p:txEl>
                                          </p:spTgt>
                                        </p:tgtEl>
                                        <p:attrNameLst>
                                          <p:attrName>style.visibility</p:attrName>
                                        </p:attrNameLst>
                                      </p:cBhvr>
                                      <p:to>
                                        <p:strVal val="visible"/>
                                      </p:to>
                                    </p:set>
                                    <p:animEffect transition="in" filter="fade">
                                      <p:cBhvr>
                                        <p:cTn id="11" dur="500"/>
                                        <p:tgtEl>
                                          <p:spTgt spid="100">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iterate>
                                    <p:tmAbs val="0"/>
                                  </p:iterate>
                                  <p:childTnLst>
                                    <p:set>
                                      <p:cBhvr>
                                        <p:cTn id="14" fill="hold"/>
                                        <p:tgtEl>
                                          <p:spTgt spid="100">
                                            <p:txEl>
                                              <p:pRg st="2" end="2"/>
                                            </p:txEl>
                                          </p:spTgt>
                                        </p:tgtEl>
                                        <p:attrNameLst>
                                          <p:attrName>style.visibility</p:attrName>
                                        </p:attrNameLst>
                                      </p:cBhvr>
                                      <p:to>
                                        <p:strVal val="visible"/>
                                      </p:to>
                                    </p:set>
                                    <p:animEffect transition="in" filter="fade">
                                      <p:cBhvr>
                                        <p:cTn id="15" dur="500"/>
                                        <p:tgtEl>
                                          <p:spTgt spid="100">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iterate>
                                    <p:tmAbs val="0"/>
                                  </p:iterate>
                                  <p:childTnLst>
                                    <p:set>
                                      <p:cBhvr>
                                        <p:cTn id="18" fill="hold"/>
                                        <p:tgtEl>
                                          <p:spTgt spid="100">
                                            <p:txEl>
                                              <p:pRg st="3" end="3"/>
                                            </p:txEl>
                                          </p:spTgt>
                                        </p:tgtEl>
                                        <p:attrNameLst>
                                          <p:attrName>style.visibility</p:attrName>
                                        </p:attrNameLst>
                                      </p:cBhvr>
                                      <p:to>
                                        <p:strVal val="visible"/>
                                      </p:to>
                                    </p:set>
                                    <p:animEffect transition="in" filter="fade">
                                      <p:cBhvr>
                                        <p:cTn id="19" dur="500"/>
                                        <p:tgtEl>
                                          <p:spTgt spid="100">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iterate>
                                    <p:tmAbs val="0"/>
                                  </p:iterate>
                                  <p:childTnLst>
                                    <p:set>
                                      <p:cBhvr>
                                        <p:cTn id="22" fill="hold"/>
                                        <p:tgtEl>
                                          <p:spTgt spid="100">
                                            <p:txEl>
                                              <p:pRg st="4" end="4"/>
                                            </p:txEl>
                                          </p:spTgt>
                                        </p:tgtEl>
                                        <p:attrNameLst>
                                          <p:attrName>style.visibility</p:attrName>
                                        </p:attrNameLst>
                                      </p:cBhvr>
                                      <p:to>
                                        <p:strVal val="visible"/>
                                      </p:to>
                                    </p:set>
                                    <p:animEffect transition="in" filter="fade">
                                      <p:cBhvr>
                                        <p:cTn id="23" dur="500"/>
                                        <p:tgtEl>
                                          <p:spTgt spid="10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build="p"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hape 102"/>
          <p:cNvSpPr>
            <a:spLocks noGrp="1"/>
          </p:cNvSpPr>
          <p:nvPr>
            <p:ph type="body" idx="1"/>
          </p:nvPr>
        </p:nvSpPr>
        <p:spPr>
          <a:xfrm>
            <a:off x="822960" y="444138"/>
            <a:ext cx="10306594" cy="5799908"/>
          </a:xfrm>
          <a:prstGeom prst="rect">
            <a:avLst/>
          </a:prstGeom>
        </p:spPr>
        <p:txBody>
          <a:bodyPr vert="horz" lIns="0" tIns="0" rIns="0" bIns="0" rtlCol="0" anchor="ctr">
            <a:normAutofit/>
          </a:bodyPr>
          <a:lstStyle/>
          <a:p>
            <a:pPr marL="339470" indent="-339470" algn="just" defTabSz="905255">
              <a:lnSpc>
                <a:spcPct val="150000"/>
              </a:lnSpc>
              <a:spcBef>
                <a:spcPts val="500"/>
              </a:spcBef>
              <a:buSzTx/>
              <a:buNone/>
              <a:defRPr sz="1800"/>
            </a:pPr>
            <a:r>
              <a:rPr sz="2376" dirty="0">
                <a:solidFill>
                  <a:schemeClr val="tx1"/>
                </a:solidFill>
                <a:latin typeface="Calibri" panose="020F0502020204030204" pitchFamily="34" charset="0"/>
              </a:rPr>
              <a:t>d) a </a:t>
            </a:r>
            <a:r>
              <a:rPr sz="2376" dirty="0" err="1">
                <a:solidFill>
                  <a:schemeClr val="tx1"/>
                </a:solidFill>
                <a:latin typeface="Calibri" panose="020F0502020204030204" pitchFamily="34" charset="0"/>
              </a:rPr>
              <a:t>habilitação</a:t>
            </a:r>
            <a:r>
              <a:rPr sz="2376" dirty="0">
                <a:solidFill>
                  <a:schemeClr val="tx1"/>
                </a:solidFill>
                <a:latin typeface="Calibri" panose="020F0502020204030204" pitchFamily="34" charset="0"/>
              </a:rPr>
              <a:t> e </a:t>
            </a:r>
            <a:r>
              <a:rPr sz="2376" dirty="0" err="1">
                <a:solidFill>
                  <a:schemeClr val="tx1"/>
                </a:solidFill>
                <a:latin typeface="Calibri" panose="020F0502020204030204" pitchFamily="34" charset="0"/>
              </a:rPr>
              <a:t>reabilitação</a:t>
            </a:r>
            <a:r>
              <a:rPr sz="2376" dirty="0">
                <a:solidFill>
                  <a:schemeClr val="tx1"/>
                </a:solidFill>
                <a:latin typeface="Calibri" panose="020F0502020204030204" pitchFamily="34" charset="0"/>
              </a:rPr>
              <a:t> das </a:t>
            </a:r>
            <a:r>
              <a:rPr sz="2376" dirty="0" err="1">
                <a:solidFill>
                  <a:schemeClr val="tx1"/>
                </a:solidFill>
                <a:latin typeface="Calibri" panose="020F0502020204030204" pitchFamily="34" charset="0"/>
              </a:rPr>
              <a:t>pessoas</a:t>
            </a:r>
            <a:r>
              <a:rPr sz="2376" dirty="0">
                <a:solidFill>
                  <a:schemeClr val="tx1"/>
                </a:solidFill>
                <a:latin typeface="Calibri" panose="020F0502020204030204" pitchFamily="34" charset="0"/>
              </a:rPr>
              <a:t> com </a:t>
            </a:r>
            <a:r>
              <a:rPr sz="2376" dirty="0" err="1">
                <a:solidFill>
                  <a:schemeClr val="tx1"/>
                </a:solidFill>
                <a:latin typeface="Calibri" panose="020F0502020204030204" pitchFamily="34" charset="0"/>
              </a:rPr>
              <a:t>deficiência</a:t>
            </a:r>
            <a:r>
              <a:rPr sz="2376" dirty="0">
                <a:solidFill>
                  <a:schemeClr val="tx1"/>
                </a:solidFill>
                <a:latin typeface="Calibri" panose="020F0502020204030204" pitchFamily="34" charset="0"/>
              </a:rPr>
              <a:t> e a </a:t>
            </a:r>
            <a:r>
              <a:rPr sz="2376" dirty="0" err="1">
                <a:solidFill>
                  <a:schemeClr val="tx1"/>
                </a:solidFill>
                <a:latin typeface="Calibri" panose="020F0502020204030204" pitchFamily="34" charset="0"/>
              </a:rPr>
              <a:t>promoção</a:t>
            </a:r>
            <a:r>
              <a:rPr sz="2376" dirty="0">
                <a:solidFill>
                  <a:schemeClr val="tx1"/>
                </a:solidFill>
                <a:latin typeface="Calibri" panose="020F0502020204030204" pitchFamily="34" charset="0"/>
              </a:rPr>
              <a:t> de </a:t>
            </a:r>
            <a:r>
              <a:rPr sz="2376" dirty="0" err="1">
                <a:solidFill>
                  <a:schemeClr val="tx1"/>
                </a:solidFill>
                <a:latin typeface="Calibri" panose="020F0502020204030204" pitchFamily="34" charset="0"/>
              </a:rPr>
              <a:t>sua</a:t>
            </a:r>
            <a:r>
              <a:rPr sz="2376" dirty="0">
                <a:solidFill>
                  <a:schemeClr val="tx1"/>
                </a:solidFill>
                <a:latin typeface="Calibri" panose="020F0502020204030204" pitchFamily="34" charset="0"/>
              </a:rPr>
              <a:t> </a:t>
            </a:r>
            <a:r>
              <a:rPr sz="2376" dirty="0" err="1">
                <a:solidFill>
                  <a:schemeClr val="tx1"/>
                </a:solidFill>
                <a:latin typeface="Calibri" panose="020F0502020204030204" pitchFamily="34" charset="0"/>
              </a:rPr>
              <a:t>integração</a:t>
            </a:r>
            <a:r>
              <a:rPr sz="2376" dirty="0">
                <a:solidFill>
                  <a:schemeClr val="tx1"/>
                </a:solidFill>
                <a:latin typeface="Calibri" panose="020F0502020204030204" pitchFamily="34" charset="0"/>
              </a:rPr>
              <a:t> à </a:t>
            </a:r>
            <a:r>
              <a:rPr sz="2376" dirty="0" err="1">
                <a:solidFill>
                  <a:schemeClr val="tx1"/>
                </a:solidFill>
                <a:latin typeface="Calibri" panose="020F0502020204030204" pitchFamily="34" charset="0"/>
              </a:rPr>
              <a:t>vida</a:t>
            </a:r>
            <a:r>
              <a:rPr sz="2376" dirty="0">
                <a:solidFill>
                  <a:schemeClr val="tx1"/>
                </a:solidFill>
                <a:latin typeface="Calibri" panose="020F0502020204030204" pitchFamily="34" charset="0"/>
              </a:rPr>
              <a:t> </a:t>
            </a:r>
            <a:r>
              <a:rPr sz="2376" dirty="0" err="1">
                <a:solidFill>
                  <a:schemeClr val="tx1"/>
                </a:solidFill>
                <a:latin typeface="Calibri" panose="020F0502020204030204" pitchFamily="34" charset="0"/>
              </a:rPr>
              <a:t>comunitária</a:t>
            </a:r>
            <a:r>
              <a:rPr sz="2376" dirty="0">
                <a:solidFill>
                  <a:schemeClr val="tx1"/>
                </a:solidFill>
                <a:latin typeface="Calibri" panose="020F0502020204030204" pitchFamily="34" charset="0"/>
              </a:rPr>
              <a:t>; e </a:t>
            </a:r>
          </a:p>
          <a:p>
            <a:pPr marL="339470" indent="-339470" algn="just" defTabSz="905255">
              <a:lnSpc>
                <a:spcPct val="150000"/>
              </a:lnSpc>
              <a:spcBef>
                <a:spcPts val="500"/>
              </a:spcBef>
              <a:buSzTx/>
              <a:buNone/>
              <a:defRPr sz="1800"/>
            </a:pPr>
            <a:r>
              <a:rPr sz="2376" dirty="0">
                <a:solidFill>
                  <a:schemeClr val="tx1"/>
                </a:solidFill>
                <a:latin typeface="Calibri" panose="020F0502020204030204" pitchFamily="34" charset="0"/>
              </a:rPr>
              <a:t>e) a </a:t>
            </a:r>
            <a:r>
              <a:rPr sz="2376" dirty="0" err="1">
                <a:solidFill>
                  <a:schemeClr val="tx1"/>
                </a:solidFill>
                <a:latin typeface="Calibri" panose="020F0502020204030204" pitchFamily="34" charset="0"/>
              </a:rPr>
              <a:t>garantia</a:t>
            </a:r>
            <a:r>
              <a:rPr sz="2376" dirty="0">
                <a:solidFill>
                  <a:schemeClr val="tx1"/>
                </a:solidFill>
                <a:latin typeface="Calibri" panose="020F0502020204030204" pitchFamily="34" charset="0"/>
              </a:rPr>
              <a:t> de 1 (um) </a:t>
            </a:r>
            <a:r>
              <a:rPr sz="2376" dirty="0" err="1">
                <a:solidFill>
                  <a:schemeClr val="tx1"/>
                </a:solidFill>
                <a:latin typeface="Calibri" panose="020F0502020204030204" pitchFamily="34" charset="0"/>
              </a:rPr>
              <a:t>salário-mínimo</a:t>
            </a:r>
            <a:r>
              <a:rPr sz="2376" dirty="0">
                <a:solidFill>
                  <a:schemeClr val="tx1"/>
                </a:solidFill>
                <a:latin typeface="Calibri" panose="020F0502020204030204" pitchFamily="34" charset="0"/>
              </a:rPr>
              <a:t> de </a:t>
            </a:r>
            <a:r>
              <a:rPr sz="2376" dirty="0" err="1">
                <a:solidFill>
                  <a:schemeClr val="tx1"/>
                </a:solidFill>
                <a:latin typeface="Calibri" panose="020F0502020204030204" pitchFamily="34" charset="0"/>
              </a:rPr>
              <a:t>benefício</a:t>
            </a:r>
            <a:r>
              <a:rPr sz="2376" dirty="0">
                <a:solidFill>
                  <a:schemeClr val="tx1"/>
                </a:solidFill>
                <a:latin typeface="Calibri" panose="020F0502020204030204" pitchFamily="34" charset="0"/>
              </a:rPr>
              <a:t> mensal à </a:t>
            </a:r>
            <a:r>
              <a:rPr sz="2376" dirty="0" err="1">
                <a:solidFill>
                  <a:schemeClr val="tx1"/>
                </a:solidFill>
                <a:latin typeface="Calibri" panose="020F0502020204030204" pitchFamily="34" charset="0"/>
              </a:rPr>
              <a:t>pessoa</a:t>
            </a:r>
            <a:r>
              <a:rPr sz="2376" dirty="0">
                <a:solidFill>
                  <a:schemeClr val="tx1"/>
                </a:solidFill>
                <a:latin typeface="Calibri" panose="020F0502020204030204" pitchFamily="34" charset="0"/>
              </a:rPr>
              <a:t> com </a:t>
            </a:r>
            <a:r>
              <a:rPr sz="2376" dirty="0" err="1">
                <a:solidFill>
                  <a:schemeClr val="tx1"/>
                </a:solidFill>
                <a:latin typeface="Calibri" panose="020F0502020204030204" pitchFamily="34" charset="0"/>
              </a:rPr>
              <a:t>deficiência</a:t>
            </a:r>
            <a:r>
              <a:rPr sz="2376" dirty="0">
                <a:solidFill>
                  <a:schemeClr val="tx1"/>
                </a:solidFill>
                <a:latin typeface="Calibri" panose="020F0502020204030204" pitchFamily="34" charset="0"/>
              </a:rPr>
              <a:t> e </a:t>
            </a:r>
            <a:r>
              <a:rPr sz="2376" dirty="0" err="1">
                <a:solidFill>
                  <a:schemeClr val="tx1"/>
                </a:solidFill>
                <a:latin typeface="Calibri" panose="020F0502020204030204" pitchFamily="34" charset="0"/>
              </a:rPr>
              <a:t>ao</a:t>
            </a:r>
            <a:r>
              <a:rPr sz="2376" dirty="0">
                <a:solidFill>
                  <a:schemeClr val="tx1"/>
                </a:solidFill>
                <a:latin typeface="Calibri" panose="020F0502020204030204" pitchFamily="34" charset="0"/>
              </a:rPr>
              <a:t> </a:t>
            </a:r>
            <a:r>
              <a:rPr sz="2376" dirty="0" err="1">
                <a:solidFill>
                  <a:schemeClr val="tx1"/>
                </a:solidFill>
                <a:latin typeface="Calibri" panose="020F0502020204030204" pitchFamily="34" charset="0"/>
              </a:rPr>
              <a:t>idoso</a:t>
            </a:r>
            <a:r>
              <a:rPr sz="2376" dirty="0">
                <a:solidFill>
                  <a:schemeClr val="tx1"/>
                </a:solidFill>
                <a:latin typeface="Calibri" panose="020F0502020204030204" pitchFamily="34" charset="0"/>
              </a:rPr>
              <a:t> que </a:t>
            </a:r>
            <a:r>
              <a:rPr sz="2376" dirty="0" err="1">
                <a:solidFill>
                  <a:schemeClr val="tx1"/>
                </a:solidFill>
                <a:latin typeface="Calibri" panose="020F0502020204030204" pitchFamily="34" charset="0"/>
              </a:rPr>
              <a:t>comprovem</a:t>
            </a:r>
            <a:r>
              <a:rPr sz="2376" dirty="0">
                <a:solidFill>
                  <a:schemeClr val="tx1"/>
                </a:solidFill>
                <a:latin typeface="Calibri" panose="020F0502020204030204" pitchFamily="34" charset="0"/>
              </a:rPr>
              <a:t> </a:t>
            </a:r>
            <a:r>
              <a:rPr sz="2376" dirty="0" err="1">
                <a:solidFill>
                  <a:schemeClr val="tx1"/>
                </a:solidFill>
                <a:latin typeface="Calibri" panose="020F0502020204030204" pitchFamily="34" charset="0"/>
              </a:rPr>
              <a:t>não</a:t>
            </a:r>
            <a:r>
              <a:rPr sz="2376" dirty="0">
                <a:solidFill>
                  <a:schemeClr val="tx1"/>
                </a:solidFill>
                <a:latin typeface="Calibri" panose="020F0502020204030204" pitchFamily="34" charset="0"/>
              </a:rPr>
              <a:t> </a:t>
            </a:r>
            <a:r>
              <a:rPr sz="2376" dirty="0" err="1">
                <a:solidFill>
                  <a:schemeClr val="tx1"/>
                </a:solidFill>
                <a:latin typeface="Calibri" panose="020F0502020204030204" pitchFamily="34" charset="0"/>
              </a:rPr>
              <a:t>possuir</a:t>
            </a:r>
            <a:r>
              <a:rPr sz="2376" dirty="0">
                <a:solidFill>
                  <a:schemeClr val="tx1"/>
                </a:solidFill>
                <a:latin typeface="Calibri" panose="020F0502020204030204" pitchFamily="34" charset="0"/>
              </a:rPr>
              <a:t> </a:t>
            </a:r>
            <a:r>
              <a:rPr sz="2376" dirty="0" err="1">
                <a:solidFill>
                  <a:schemeClr val="tx1"/>
                </a:solidFill>
                <a:latin typeface="Calibri" panose="020F0502020204030204" pitchFamily="34" charset="0"/>
              </a:rPr>
              <a:t>meios</a:t>
            </a:r>
            <a:r>
              <a:rPr sz="2376" dirty="0">
                <a:solidFill>
                  <a:schemeClr val="tx1"/>
                </a:solidFill>
                <a:latin typeface="Calibri" panose="020F0502020204030204" pitchFamily="34" charset="0"/>
              </a:rPr>
              <a:t> de prover a </a:t>
            </a:r>
            <a:r>
              <a:rPr sz="2376" dirty="0" err="1">
                <a:solidFill>
                  <a:schemeClr val="tx1"/>
                </a:solidFill>
                <a:latin typeface="Calibri" panose="020F0502020204030204" pitchFamily="34" charset="0"/>
              </a:rPr>
              <a:t>própria</a:t>
            </a:r>
            <a:r>
              <a:rPr sz="2376" dirty="0">
                <a:solidFill>
                  <a:schemeClr val="tx1"/>
                </a:solidFill>
                <a:latin typeface="Calibri" panose="020F0502020204030204" pitchFamily="34" charset="0"/>
              </a:rPr>
              <a:t> </a:t>
            </a:r>
            <a:r>
              <a:rPr sz="2376" dirty="0" err="1">
                <a:solidFill>
                  <a:schemeClr val="tx1"/>
                </a:solidFill>
                <a:latin typeface="Calibri" panose="020F0502020204030204" pitchFamily="34" charset="0"/>
              </a:rPr>
              <a:t>manutenção</a:t>
            </a:r>
            <a:r>
              <a:rPr sz="2376" dirty="0">
                <a:solidFill>
                  <a:schemeClr val="tx1"/>
                </a:solidFill>
                <a:latin typeface="Calibri" panose="020F0502020204030204" pitchFamily="34" charset="0"/>
              </a:rPr>
              <a:t> </a:t>
            </a:r>
            <a:r>
              <a:rPr sz="2376" dirty="0" err="1">
                <a:solidFill>
                  <a:schemeClr val="tx1"/>
                </a:solidFill>
                <a:latin typeface="Calibri" panose="020F0502020204030204" pitchFamily="34" charset="0"/>
              </a:rPr>
              <a:t>ou</a:t>
            </a:r>
            <a:r>
              <a:rPr sz="2376" dirty="0">
                <a:solidFill>
                  <a:schemeClr val="tx1"/>
                </a:solidFill>
                <a:latin typeface="Calibri" panose="020F0502020204030204" pitchFamily="34" charset="0"/>
              </a:rPr>
              <a:t> de </a:t>
            </a:r>
            <a:r>
              <a:rPr sz="2376" dirty="0" err="1">
                <a:solidFill>
                  <a:schemeClr val="tx1"/>
                </a:solidFill>
                <a:latin typeface="Calibri" panose="020F0502020204030204" pitchFamily="34" charset="0"/>
              </a:rPr>
              <a:t>tê</a:t>
            </a:r>
            <a:r>
              <a:rPr sz="2376" dirty="0">
                <a:solidFill>
                  <a:schemeClr val="tx1"/>
                </a:solidFill>
                <a:latin typeface="Calibri" panose="020F0502020204030204" pitchFamily="34" charset="0"/>
              </a:rPr>
              <a:t>-la </a:t>
            </a:r>
            <a:r>
              <a:rPr sz="2376" dirty="0" err="1">
                <a:solidFill>
                  <a:schemeClr val="tx1"/>
                </a:solidFill>
                <a:latin typeface="Calibri" panose="020F0502020204030204" pitchFamily="34" charset="0"/>
              </a:rPr>
              <a:t>provida</a:t>
            </a:r>
            <a:r>
              <a:rPr sz="2376" dirty="0">
                <a:solidFill>
                  <a:schemeClr val="tx1"/>
                </a:solidFill>
                <a:latin typeface="Calibri" panose="020F0502020204030204" pitchFamily="34" charset="0"/>
              </a:rPr>
              <a:t> </a:t>
            </a:r>
            <a:r>
              <a:rPr sz="2376" dirty="0" err="1">
                <a:solidFill>
                  <a:schemeClr val="tx1"/>
                </a:solidFill>
                <a:latin typeface="Calibri" panose="020F0502020204030204" pitchFamily="34" charset="0"/>
              </a:rPr>
              <a:t>por</a:t>
            </a:r>
            <a:r>
              <a:rPr sz="2376" dirty="0">
                <a:solidFill>
                  <a:schemeClr val="tx1"/>
                </a:solidFill>
                <a:latin typeface="Calibri" panose="020F0502020204030204" pitchFamily="34" charset="0"/>
              </a:rPr>
              <a:t> </a:t>
            </a:r>
            <a:r>
              <a:rPr sz="2376" dirty="0" err="1">
                <a:solidFill>
                  <a:schemeClr val="tx1"/>
                </a:solidFill>
                <a:latin typeface="Calibri" panose="020F0502020204030204" pitchFamily="34" charset="0"/>
              </a:rPr>
              <a:t>sua</a:t>
            </a:r>
            <a:r>
              <a:rPr sz="2376" dirty="0">
                <a:solidFill>
                  <a:schemeClr val="tx1"/>
                </a:solidFill>
                <a:latin typeface="Calibri" panose="020F0502020204030204" pitchFamily="34" charset="0"/>
              </a:rPr>
              <a:t> </a:t>
            </a:r>
            <a:r>
              <a:rPr sz="2376" dirty="0" err="1">
                <a:solidFill>
                  <a:schemeClr val="tx1"/>
                </a:solidFill>
                <a:latin typeface="Calibri" panose="020F0502020204030204" pitchFamily="34" charset="0"/>
              </a:rPr>
              <a:t>família</a:t>
            </a:r>
            <a:r>
              <a:rPr sz="2376" dirty="0">
                <a:solidFill>
                  <a:schemeClr val="tx1"/>
                </a:solidFill>
                <a:latin typeface="Calibri" panose="020F0502020204030204" pitchFamily="34" charset="0"/>
              </a:rPr>
              <a:t>;</a:t>
            </a:r>
          </a:p>
          <a:p>
            <a:pPr marL="339470" indent="-339470" algn="just" defTabSz="905255">
              <a:lnSpc>
                <a:spcPct val="150000"/>
              </a:lnSpc>
              <a:spcBef>
                <a:spcPts val="500"/>
              </a:spcBef>
              <a:buSzTx/>
              <a:buNone/>
              <a:defRPr sz="1800"/>
            </a:pPr>
            <a:r>
              <a:rPr sz="2376" dirty="0">
                <a:solidFill>
                  <a:schemeClr val="tx1"/>
                </a:solidFill>
                <a:latin typeface="Calibri" panose="020F0502020204030204" pitchFamily="34" charset="0"/>
              </a:rPr>
              <a:t>II - a </a:t>
            </a:r>
            <a:r>
              <a:rPr sz="2376" dirty="0" err="1">
                <a:solidFill>
                  <a:schemeClr val="tx1"/>
                </a:solidFill>
                <a:latin typeface="Calibri" panose="020F0502020204030204" pitchFamily="34" charset="0"/>
              </a:rPr>
              <a:t>vigilância</a:t>
            </a:r>
            <a:r>
              <a:rPr sz="2376" dirty="0">
                <a:solidFill>
                  <a:schemeClr val="tx1"/>
                </a:solidFill>
                <a:latin typeface="Calibri" panose="020F0502020204030204" pitchFamily="34" charset="0"/>
              </a:rPr>
              <a:t> </a:t>
            </a:r>
            <a:r>
              <a:rPr sz="2376" dirty="0" err="1">
                <a:solidFill>
                  <a:schemeClr val="tx1"/>
                </a:solidFill>
                <a:latin typeface="Calibri" panose="020F0502020204030204" pitchFamily="34" charset="0"/>
              </a:rPr>
              <a:t>socioassistencial</a:t>
            </a:r>
            <a:r>
              <a:rPr sz="2376" dirty="0">
                <a:solidFill>
                  <a:schemeClr val="tx1"/>
                </a:solidFill>
                <a:latin typeface="Calibri" panose="020F0502020204030204" pitchFamily="34" charset="0"/>
              </a:rPr>
              <a:t>, que visa a </a:t>
            </a:r>
            <a:r>
              <a:rPr sz="2376" dirty="0" err="1">
                <a:solidFill>
                  <a:schemeClr val="tx1"/>
                </a:solidFill>
                <a:latin typeface="Calibri" panose="020F0502020204030204" pitchFamily="34" charset="0"/>
              </a:rPr>
              <a:t>analisar</a:t>
            </a:r>
            <a:r>
              <a:rPr sz="2376" dirty="0">
                <a:solidFill>
                  <a:schemeClr val="tx1"/>
                </a:solidFill>
                <a:latin typeface="Calibri" panose="020F0502020204030204" pitchFamily="34" charset="0"/>
              </a:rPr>
              <a:t> </a:t>
            </a:r>
            <a:r>
              <a:rPr sz="2376" dirty="0" err="1">
                <a:solidFill>
                  <a:schemeClr val="tx1"/>
                </a:solidFill>
                <a:latin typeface="Calibri" panose="020F0502020204030204" pitchFamily="34" charset="0"/>
              </a:rPr>
              <a:t>territorialmente</a:t>
            </a:r>
            <a:r>
              <a:rPr sz="2376" dirty="0">
                <a:solidFill>
                  <a:schemeClr val="tx1"/>
                </a:solidFill>
                <a:latin typeface="Calibri" panose="020F0502020204030204" pitchFamily="34" charset="0"/>
              </a:rPr>
              <a:t> a </a:t>
            </a:r>
            <a:r>
              <a:rPr sz="2376" dirty="0" err="1">
                <a:solidFill>
                  <a:schemeClr val="tx1"/>
                </a:solidFill>
                <a:latin typeface="Calibri" panose="020F0502020204030204" pitchFamily="34" charset="0"/>
              </a:rPr>
              <a:t>capacidade</a:t>
            </a:r>
            <a:r>
              <a:rPr sz="2376" dirty="0">
                <a:solidFill>
                  <a:schemeClr val="tx1"/>
                </a:solidFill>
                <a:latin typeface="Calibri" panose="020F0502020204030204" pitchFamily="34" charset="0"/>
              </a:rPr>
              <a:t> </a:t>
            </a:r>
            <a:r>
              <a:rPr sz="2376" dirty="0" err="1">
                <a:solidFill>
                  <a:schemeClr val="tx1"/>
                </a:solidFill>
                <a:latin typeface="Calibri" panose="020F0502020204030204" pitchFamily="34" charset="0"/>
              </a:rPr>
              <a:t>protetiva</a:t>
            </a:r>
            <a:r>
              <a:rPr sz="2376" dirty="0">
                <a:solidFill>
                  <a:schemeClr val="tx1"/>
                </a:solidFill>
                <a:latin typeface="Calibri" panose="020F0502020204030204" pitchFamily="34" charset="0"/>
              </a:rPr>
              <a:t> das </a:t>
            </a:r>
            <a:r>
              <a:rPr sz="2376" dirty="0" err="1">
                <a:solidFill>
                  <a:schemeClr val="tx1"/>
                </a:solidFill>
                <a:latin typeface="Calibri" panose="020F0502020204030204" pitchFamily="34" charset="0"/>
              </a:rPr>
              <a:t>famílias</a:t>
            </a:r>
            <a:r>
              <a:rPr sz="2376" dirty="0">
                <a:solidFill>
                  <a:schemeClr val="tx1"/>
                </a:solidFill>
                <a:latin typeface="Calibri" panose="020F0502020204030204" pitchFamily="34" charset="0"/>
              </a:rPr>
              <a:t> e </a:t>
            </a:r>
            <a:r>
              <a:rPr sz="2376" dirty="0" err="1">
                <a:solidFill>
                  <a:schemeClr val="tx1"/>
                </a:solidFill>
                <a:latin typeface="Calibri" panose="020F0502020204030204" pitchFamily="34" charset="0"/>
              </a:rPr>
              <a:t>nela</a:t>
            </a:r>
            <a:r>
              <a:rPr sz="2376" dirty="0">
                <a:solidFill>
                  <a:schemeClr val="tx1"/>
                </a:solidFill>
                <a:latin typeface="Calibri" panose="020F0502020204030204" pitchFamily="34" charset="0"/>
              </a:rPr>
              <a:t> a </a:t>
            </a:r>
            <a:r>
              <a:rPr sz="2376" dirty="0" err="1">
                <a:solidFill>
                  <a:schemeClr val="tx1"/>
                </a:solidFill>
                <a:latin typeface="Calibri" panose="020F0502020204030204" pitchFamily="34" charset="0"/>
              </a:rPr>
              <a:t>ocorrência</a:t>
            </a:r>
            <a:r>
              <a:rPr sz="2376" dirty="0">
                <a:solidFill>
                  <a:schemeClr val="tx1"/>
                </a:solidFill>
                <a:latin typeface="Calibri" panose="020F0502020204030204" pitchFamily="34" charset="0"/>
              </a:rPr>
              <a:t> de </a:t>
            </a:r>
            <a:r>
              <a:rPr sz="2376" dirty="0" err="1">
                <a:solidFill>
                  <a:schemeClr val="tx1"/>
                </a:solidFill>
                <a:latin typeface="Calibri" panose="020F0502020204030204" pitchFamily="34" charset="0"/>
              </a:rPr>
              <a:t>vulnerabilidades</a:t>
            </a:r>
            <a:r>
              <a:rPr sz="2376" dirty="0">
                <a:solidFill>
                  <a:schemeClr val="tx1"/>
                </a:solidFill>
                <a:latin typeface="Calibri" panose="020F0502020204030204" pitchFamily="34" charset="0"/>
              </a:rPr>
              <a:t>, de </a:t>
            </a:r>
            <a:r>
              <a:rPr sz="2376" dirty="0" err="1">
                <a:solidFill>
                  <a:schemeClr val="tx1"/>
                </a:solidFill>
                <a:latin typeface="Calibri" panose="020F0502020204030204" pitchFamily="34" charset="0"/>
              </a:rPr>
              <a:t>ameaças</a:t>
            </a:r>
            <a:r>
              <a:rPr sz="2376" dirty="0">
                <a:solidFill>
                  <a:schemeClr val="tx1"/>
                </a:solidFill>
                <a:latin typeface="Calibri" panose="020F0502020204030204" pitchFamily="34" charset="0"/>
              </a:rPr>
              <a:t>, de </a:t>
            </a:r>
            <a:r>
              <a:rPr sz="2376" dirty="0" err="1">
                <a:solidFill>
                  <a:schemeClr val="tx1"/>
                </a:solidFill>
                <a:latin typeface="Calibri" panose="020F0502020204030204" pitchFamily="34" charset="0"/>
              </a:rPr>
              <a:t>vitimizações</a:t>
            </a:r>
            <a:r>
              <a:rPr sz="2376" dirty="0">
                <a:solidFill>
                  <a:schemeClr val="tx1"/>
                </a:solidFill>
                <a:latin typeface="Calibri" panose="020F0502020204030204" pitchFamily="34" charset="0"/>
              </a:rPr>
              <a:t> e </a:t>
            </a:r>
            <a:r>
              <a:rPr sz="2376" dirty="0" err="1">
                <a:solidFill>
                  <a:schemeClr val="tx1"/>
                </a:solidFill>
                <a:latin typeface="Calibri" panose="020F0502020204030204" pitchFamily="34" charset="0"/>
              </a:rPr>
              <a:t>danos</a:t>
            </a:r>
            <a:r>
              <a:rPr sz="2376" dirty="0">
                <a:solidFill>
                  <a:schemeClr val="tx1"/>
                </a:solidFill>
                <a:latin typeface="Calibri" panose="020F0502020204030204" pitchFamily="34" charset="0"/>
              </a:rPr>
              <a:t>; </a:t>
            </a:r>
          </a:p>
          <a:p>
            <a:pPr marL="339470" indent="-339470" algn="just" defTabSz="905255">
              <a:lnSpc>
                <a:spcPct val="150000"/>
              </a:lnSpc>
              <a:spcBef>
                <a:spcPts val="500"/>
              </a:spcBef>
              <a:buSzTx/>
              <a:buNone/>
              <a:defRPr sz="1800"/>
            </a:pPr>
            <a:r>
              <a:rPr sz="2376" dirty="0">
                <a:solidFill>
                  <a:schemeClr val="tx1"/>
                </a:solidFill>
                <a:latin typeface="Calibri" panose="020F0502020204030204" pitchFamily="34" charset="0"/>
              </a:rPr>
              <a:t>III - a </a:t>
            </a:r>
            <a:r>
              <a:rPr sz="2376" dirty="0" err="1">
                <a:solidFill>
                  <a:schemeClr val="tx1"/>
                </a:solidFill>
                <a:latin typeface="Calibri" panose="020F0502020204030204" pitchFamily="34" charset="0"/>
              </a:rPr>
              <a:t>defesa</a:t>
            </a:r>
            <a:r>
              <a:rPr sz="2376" dirty="0">
                <a:solidFill>
                  <a:schemeClr val="tx1"/>
                </a:solidFill>
                <a:latin typeface="Calibri" panose="020F0502020204030204" pitchFamily="34" charset="0"/>
              </a:rPr>
              <a:t> de </a:t>
            </a:r>
            <a:r>
              <a:rPr sz="2376" dirty="0" err="1">
                <a:solidFill>
                  <a:schemeClr val="tx1"/>
                </a:solidFill>
                <a:latin typeface="Calibri" panose="020F0502020204030204" pitchFamily="34" charset="0"/>
              </a:rPr>
              <a:t>direitos</a:t>
            </a:r>
            <a:r>
              <a:rPr sz="2376" dirty="0">
                <a:solidFill>
                  <a:schemeClr val="tx1"/>
                </a:solidFill>
                <a:latin typeface="Calibri" panose="020F0502020204030204" pitchFamily="34" charset="0"/>
              </a:rPr>
              <a:t>, que visa a </a:t>
            </a:r>
            <a:r>
              <a:rPr sz="2376" dirty="0" err="1">
                <a:solidFill>
                  <a:schemeClr val="tx1"/>
                </a:solidFill>
                <a:latin typeface="Calibri" panose="020F0502020204030204" pitchFamily="34" charset="0"/>
              </a:rPr>
              <a:t>garantir</a:t>
            </a:r>
            <a:r>
              <a:rPr sz="2376" dirty="0">
                <a:solidFill>
                  <a:schemeClr val="tx1"/>
                </a:solidFill>
                <a:latin typeface="Calibri" panose="020F0502020204030204" pitchFamily="34" charset="0"/>
              </a:rPr>
              <a:t> o </a:t>
            </a:r>
            <a:r>
              <a:rPr sz="2376" dirty="0" err="1">
                <a:solidFill>
                  <a:schemeClr val="tx1"/>
                </a:solidFill>
                <a:latin typeface="Calibri" panose="020F0502020204030204" pitchFamily="34" charset="0"/>
              </a:rPr>
              <a:t>pleno</a:t>
            </a:r>
            <a:r>
              <a:rPr sz="2376" dirty="0">
                <a:solidFill>
                  <a:schemeClr val="tx1"/>
                </a:solidFill>
                <a:latin typeface="Calibri" panose="020F0502020204030204" pitchFamily="34" charset="0"/>
              </a:rPr>
              <a:t> </a:t>
            </a:r>
            <a:r>
              <a:rPr sz="2376" dirty="0" err="1">
                <a:solidFill>
                  <a:schemeClr val="tx1"/>
                </a:solidFill>
                <a:latin typeface="Calibri" panose="020F0502020204030204" pitchFamily="34" charset="0"/>
              </a:rPr>
              <a:t>acesso</a:t>
            </a:r>
            <a:r>
              <a:rPr sz="2376" dirty="0">
                <a:solidFill>
                  <a:schemeClr val="tx1"/>
                </a:solidFill>
                <a:latin typeface="Calibri" panose="020F0502020204030204" pitchFamily="34" charset="0"/>
              </a:rPr>
              <a:t> </a:t>
            </a:r>
            <a:r>
              <a:rPr sz="2376" dirty="0" err="1">
                <a:solidFill>
                  <a:schemeClr val="tx1"/>
                </a:solidFill>
                <a:latin typeface="Calibri" panose="020F0502020204030204" pitchFamily="34" charset="0"/>
              </a:rPr>
              <a:t>aos</a:t>
            </a:r>
            <a:r>
              <a:rPr sz="2376" dirty="0">
                <a:solidFill>
                  <a:schemeClr val="tx1"/>
                </a:solidFill>
                <a:latin typeface="Calibri" panose="020F0502020204030204" pitchFamily="34" charset="0"/>
              </a:rPr>
              <a:t> </a:t>
            </a:r>
            <a:r>
              <a:rPr sz="2376" dirty="0" err="1">
                <a:solidFill>
                  <a:schemeClr val="tx1"/>
                </a:solidFill>
                <a:latin typeface="Calibri" panose="020F0502020204030204" pitchFamily="34" charset="0"/>
              </a:rPr>
              <a:t>direitos</a:t>
            </a:r>
            <a:r>
              <a:rPr sz="2376" dirty="0">
                <a:solidFill>
                  <a:schemeClr val="tx1"/>
                </a:solidFill>
                <a:latin typeface="Calibri" panose="020F0502020204030204" pitchFamily="34" charset="0"/>
              </a:rPr>
              <a:t> no </a:t>
            </a:r>
            <a:r>
              <a:rPr sz="2376" dirty="0" err="1">
                <a:solidFill>
                  <a:schemeClr val="tx1"/>
                </a:solidFill>
                <a:latin typeface="Calibri" panose="020F0502020204030204" pitchFamily="34" charset="0"/>
              </a:rPr>
              <a:t>conjunto</a:t>
            </a:r>
            <a:r>
              <a:rPr sz="2376" dirty="0">
                <a:solidFill>
                  <a:schemeClr val="tx1"/>
                </a:solidFill>
                <a:latin typeface="Calibri" panose="020F0502020204030204" pitchFamily="34" charset="0"/>
              </a:rPr>
              <a:t> das </a:t>
            </a:r>
            <a:r>
              <a:rPr sz="2376" dirty="0" err="1">
                <a:solidFill>
                  <a:schemeClr val="tx1"/>
                </a:solidFill>
                <a:latin typeface="Calibri" panose="020F0502020204030204" pitchFamily="34" charset="0"/>
              </a:rPr>
              <a:t>provisões</a:t>
            </a:r>
            <a:r>
              <a:rPr sz="2376" dirty="0">
                <a:solidFill>
                  <a:schemeClr val="tx1"/>
                </a:solidFill>
                <a:latin typeface="Calibri" panose="020F0502020204030204" pitchFamily="34" charset="0"/>
              </a:rPr>
              <a:t> </a:t>
            </a:r>
            <a:r>
              <a:rPr sz="2376" dirty="0" err="1">
                <a:solidFill>
                  <a:schemeClr val="tx1"/>
                </a:solidFill>
                <a:latin typeface="Calibri" panose="020F0502020204030204" pitchFamily="34" charset="0"/>
              </a:rPr>
              <a:t>socioassistenciais</a:t>
            </a:r>
            <a:r>
              <a:rPr sz="2376" dirty="0">
                <a:solidFill>
                  <a:schemeClr val="tx1"/>
                </a:solidFill>
                <a:latin typeface="Calibri" panose="020F0502020204030204" pitchFamily="34" charset="0"/>
              </a:rPr>
              <a:t>. </a:t>
            </a:r>
          </a:p>
        </p:txBody>
      </p:sp>
    </p:spTree>
    <p:extLst>
      <p:ext uri="{BB962C8B-B14F-4D97-AF65-F5344CB8AC3E}">
        <p14:creationId xmlns:p14="http://schemas.microsoft.com/office/powerpoint/2010/main" val="2294866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p:tmAbs val="0"/>
                                  </p:iterate>
                                  <p:childTnLst>
                                    <p:set>
                                      <p:cBhvr>
                                        <p:cTn id="6" fill="hold"/>
                                        <p:tgtEl>
                                          <p:spTgt spid="102">
                                            <p:txEl>
                                              <p:pRg st="0" end="0"/>
                                            </p:txEl>
                                          </p:spTgt>
                                        </p:tgtEl>
                                        <p:attrNameLst>
                                          <p:attrName>style.visibility</p:attrName>
                                        </p:attrNameLst>
                                      </p:cBhvr>
                                      <p:to>
                                        <p:strVal val="visible"/>
                                      </p:to>
                                    </p:set>
                                    <p:animEffect transition="in" filter="fade">
                                      <p:cBhvr>
                                        <p:cTn id="7" dur="500"/>
                                        <p:tgtEl>
                                          <p:spTgt spid="102">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iterate>
                                    <p:tmAbs val="0"/>
                                  </p:iterate>
                                  <p:childTnLst>
                                    <p:set>
                                      <p:cBhvr>
                                        <p:cTn id="10" fill="hold"/>
                                        <p:tgtEl>
                                          <p:spTgt spid="102">
                                            <p:txEl>
                                              <p:pRg st="1" end="1"/>
                                            </p:txEl>
                                          </p:spTgt>
                                        </p:tgtEl>
                                        <p:attrNameLst>
                                          <p:attrName>style.visibility</p:attrName>
                                        </p:attrNameLst>
                                      </p:cBhvr>
                                      <p:to>
                                        <p:strVal val="visible"/>
                                      </p:to>
                                    </p:set>
                                    <p:animEffect transition="in" filter="fade">
                                      <p:cBhvr>
                                        <p:cTn id="11" dur="500"/>
                                        <p:tgtEl>
                                          <p:spTgt spid="102">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iterate>
                                    <p:tmAbs val="0"/>
                                  </p:iterate>
                                  <p:childTnLst>
                                    <p:set>
                                      <p:cBhvr>
                                        <p:cTn id="14" fill="hold"/>
                                        <p:tgtEl>
                                          <p:spTgt spid="102">
                                            <p:txEl>
                                              <p:pRg st="2" end="2"/>
                                            </p:txEl>
                                          </p:spTgt>
                                        </p:tgtEl>
                                        <p:attrNameLst>
                                          <p:attrName>style.visibility</p:attrName>
                                        </p:attrNameLst>
                                      </p:cBhvr>
                                      <p:to>
                                        <p:strVal val="visible"/>
                                      </p:to>
                                    </p:set>
                                    <p:animEffect transition="in" filter="fade">
                                      <p:cBhvr>
                                        <p:cTn id="15" dur="500"/>
                                        <p:tgtEl>
                                          <p:spTgt spid="102">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iterate>
                                    <p:tmAbs val="0"/>
                                  </p:iterate>
                                  <p:childTnLst>
                                    <p:set>
                                      <p:cBhvr>
                                        <p:cTn id="18" fill="hold"/>
                                        <p:tgtEl>
                                          <p:spTgt spid="102">
                                            <p:txEl>
                                              <p:pRg st="3" end="3"/>
                                            </p:txEl>
                                          </p:spTgt>
                                        </p:tgtEl>
                                        <p:attrNameLst>
                                          <p:attrName>style.visibility</p:attrName>
                                        </p:attrNameLst>
                                      </p:cBhvr>
                                      <p:to>
                                        <p:strVal val="visible"/>
                                      </p:to>
                                    </p:set>
                                    <p:animEffect transition="in" filter="fade">
                                      <p:cBhvr>
                                        <p:cTn id="19" dur="500"/>
                                        <p:tgtEl>
                                          <p:spTgt spid="10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build="p"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a:spLocks noGrp="1"/>
          </p:cNvSpPr>
          <p:nvPr>
            <p:ph type="body" idx="1"/>
          </p:nvPr>
        </p:nvSpPr>
        <p:spPr>
          <a:xfrm>
            <a:off x="1240972" y="953590"/>
            <a:ext cx="9575074" cy="4265072"/>
          </a:xfrm>
          <a:prstGeom prst="rect">
            <a:avLst/>
          </a:prstGeom>
        </p:spPr>
        <p:txBody>
          <a:bodyPr vert="horz" lIns="0" tIns="0" rIns="0" bIns="0" rtlCol="0" anchor="ctr">
            <a:normAutofit/>
          </a:bodyPr>
          <a:lstStyle>
            <a:lvl1pPr marL="0" indent="0" algn="just" defTabSz="896111">
              <a:buSzTx/>
              <a:buNone/>
              <a:defRPr sz="3136"/>
            </a:lvl1pPr>
          </a:lstStyle>
          <a:p>
            <a:pPr lvl="0">
              <a:lnSpc>
                <a:spcPct val="200000"/>
              </a:lnSpc>
              <a:defRPr sz="1800"/>
            </a:pPr>
            <a:r>
              <a:rPr sz="2400" dirty="0" err="1">
                <a:solidFill>
                  <a:schemeClr val="tx1"/>
                </a:solidFill>
                <a:latin typeface="Calibri" panose="020F0502020204030204" pitchFamily="34" charset="0"/>
              </a:rPr>
              <a:t>Parágrafo</a:t>
            </a:r>
            <a:r>
              <a:rPr sz="2400" dirty="0">
                <a:solidFill>
                  <a:schemeClr val="tx1"/>
                </a:solidFill>
                <a:latin typeface="Calibri" panose="020F0502020204030204" pitchFamily="34" charset="0"/>
              </a:rPr>
              <a:t> </a:t>
            </a:r>
            <a:r>
              <a:rPr sz="2400" dirty="0" err="1">
                <a:solidFill>
                  <a:schemeClr val="tx1"/>
                </a:solidFill>
                <a:latin typeface="Calibri" panose="020F0502020204030204" pitchFamily="34" charset="0"/>
              </a:rPr>
              <a:t>único</a:t>
            </a:r>
            <a:r>
              <a:rPr sz="2400" dirty="0">
                <a:solidFill>
                  <a:schemeClr val="tx1"/>
                </a:solidFill>
                <a:latin typeface="Calibri" panose="020F0502020204030204" pitchFamily="34" charset="0"/>
              </a:rPr>
              <a:t>. Para o </a:t>
            </a:r>
            <a:r>
              <a:rPr sz="2400" dirty="0" err="1">
                <a:solidFill>
                  <a:schemeClr val="tx1"/>
                </a:solidFill>
                <a:latin typeface="Calibri" panose="020F0502020204030204" pitchFamily="34" charset="0"/>
              </a:rPr>
              <a:t>enfrentamento</a:t>
            </a:r>
            <a:r>
              <a:rPr sz="2400" dirty="0">
                <a:solidFill>
                  <a:schemeClr val="tx1"/>
                </a:solidFill>
                <a:latin typeface="Calibri" panose="020F0502020204030204" pitchFamily="34" charset="0"/>
              </a:rPr>
              <a:t> da </a:t>
            </a:r>
            <a:r>
              <a:rPr sz="2400" dirty="0" err="1">
                <a:solidFill>
                  <a:schemeClr val="tx1"/>
                </a:solidFill>
                <a:latin typeface="Calibri" panose="020F0502020204030204" pitchFamily="34" charset="0"/>
              </a:rPr>
              <a:t>pobreza</a:t>
            </a:r>
            <a:r>
              <a:rPr sz="2400" dirty="0">
                <a:solidFill>
                  <a:schemeClr val="tx1"/>
                </a:solidFill>
                <a:latin typeface="Calibri" panose="020F0502020204030204" pitchFamily="34" charset="0"/>
              </a:rPr>
              <a:t>, a </a:t>
            </a:r>
            <a:r>
              <a:rPr sz="2400" dirty="0" err="1">
                <a:solidFill>
                  <a:schemeClr val="tx1"/>
                </a:solidFill>
                <a:latin typeface="Calibri" panose="020F0502020204030204" pitchFamily="34" charset="0"/>
              </a:rPr>
              <a:t>assistência</a:t>
            </a:r>
            <a:r>
              <a:rPr sz="2400" dirty="0">
                <a:solidFill>
                  <a:schemeClr val="tx1"/>
                </a:solidFill>
                <a:latin typeface="Calibri" panose="020F0502020204030204" pitchFamily="34" charset="0"/>
              </a:rPr>
              <a:t> social </a:t>
            </a:r>
            <a:r>
              <a:rPr sz="2400" dirty="0" err="1">
                <a:solidFill>
                  <a:schemeClr val="tx1"/>
                </a:solidFill>
                <a:latin typeface="Calibri" panose="020F0502020204030204" pitchFamily="34" charset="0"/>
              </a:rPr>
              <a:t>realiza</a:t>
            </a:r>
            <a:r>
              <a:rPr sz="2400" dirty="0">
                <a:solidFill>
                  <a:schemeClr val="tx1"/>
                </a:solidFill>
                <a:latin typeface="Calibri" panose="020F0502020204030204" pitchFamily="34" charset="0"/>
              </a:rPr>
              <a:t>-se de forma </a:t>
            </a:r>
            <a:r>
              <a:rPr sz="2400" dirty="0" err="1">
                <a:solidFill>
                  <a:schemeClr val="tx1"/>
                </a:solidFill>
                <a:latin typeface="Calibri" panose="020F0502020204030204" pitchFamily="34" charset="0"/>
              </a:rPr>
              <a:t>integrada</a:t>
            </a:r>
            <a:r>
              <a:rPr sz="2400" dirty="0">
                <a:solidFill>
                  <a:schemeClr val="tx1"/>
                </a:solidFill>
                <a:latin typeface="Calibri" panose="020F0502020204030204" pitchFamily="34" charset="0"/>
              </a:rPr>
              <a:t> </a:t>
            </a:r>
            <a:r>
              <a:rPr sz="2400" dirty="0" err="1">
                <a:solidFill>
                  <a:schemeClr val="tx1"/>
                </a:solidFill>
                <a:latin typeface="Calibri" panose="020F0502020204030204" pitchFamily="34" charset="0"/>
              </a:rPr>
              <a:t>às</a:t>
            </a:r>
            <a:r>
              <a:rPr sz="2400" dirty="0">
                <a:solidFill>
                  <a:schemeClr val="tx1"/>
                </a:solidFill>
                <a:latin typeface="Calibri" panose="020F0502020204030204" pitchFamily="34" charset="0"/>
              </a:rPr>
              <a:t> </a:t>
            </a:r>
            <a:r>
              <a:rPr sz="2400" dirty="0" err="1">
                <a:solidFill>
                  <a:schemeClr val="tx1"/>
                </a:solidFill>
                <a:latin typeface="Calibri" panose="020F0502020204030204" pitchFamily="34" charset="0"/>
              </a:rPr>
              <a:t>políticas</a:t>
            </a:r>
            <a:r>
              <a:rPr sz="2400" dirty="0">
                <a:solidFill>
                  <a:schemeClr val="tx1"/>
                </a:solidFill>
                <a:latin typeface="Calibri" panose="020F0502020204030204" pitchFamily="34" charset="0"/>
              </a:rPr>
              <a:t> </a:t>
            </a:r>
            <a:r>
              <a:rPr sz="2400" dirty="0" err="1">
                <a:solidFill>
                  <a:schemeClr val="tx1"/>
                </a:solidFill>
                <a:latin typeface="Calibri" panose="020F0502020204030204" pitchFamily="34" charset="0"/>
              </a:rPr>
              <a:t>setoriais</a:t>
            </a:r>
            <a:r>
              <a:rPr sz="2400" dirty="0">
                <a:solidFill>
                  <a:schemeClr val="tx1"/>
                </a:solidFill>
                <a:latin typeface="Calibri" panose="020F0502020204030204" pitchFamily="34" charset="0"/>
              </a:rPr>
              <a:t>, </a:t>
            </a:r>
            <a:r>
              <a:rPr sz="2400" dirty="0" err="1">
                <a:solidFill>
                  <a:schemeClr val="tx1"/>
                </a:solidFill>
                <a:latin typeface="Calibri" panose="020F0502020204030204" pitchFamily="34" charset="0"/>
              </a:rPr>
              <a:t>garantindo</a:t>
            </a:r>
            <a:r>
              <a:rPr sz="2400" dirty="0">
                <a:solidFill>
                  <a:schemeClr val="tx1"/>
                </a:solidFill>
                <a:latin typeface="Calibri" panose="020F0502020204030204" pitchFamily="34" charset="0"/>
              </a:rPr>
              <a:t> </a:t>
            </a:r>
            <a:r>
              <a:rPr sz="2400" dirty="0" err="1">
                <a:solidFill>
                  <a:schemeClr val="tx1"/>
                </a:solidFill>
                <a:latin typeface="Calibri" panose="020F0502020204030204" pitchFamily="34" charset="0"/>
              </a:rPr>
              <a:t>mínimos</a:t>
            </a:r>
            <a:r>
              <a:rPr sz="2400" dirty="0">
                <a:solidFill>
                  <a:schemeClr val="tx1"/>
                </a:solidFill>
                <a:latin typeface="Calibri" panose="020F0502020204030204" pitchFamily="34" charset="0"/>
              </a:rPr>
              <a:t> </a:t>
            </a:r>
            <a:r>
              <a:rPr sz="2400" dirty="0" err="1">
                <a:solidFill>
                  <a:schemeClr val="tx1"/>
                </a:solidFill>
                <a:latin typeface="Calibri" panose="020F0502020204030204" pitchFamily="34" charset="0"/>
              </a:rPr>
              <a:t>sociais</a:t>
            </a:r>
            <a:r>
              <a:rPr sz="2400" dirty="0">
                <a:solidFill>
                  <a:schemeClr val="tx1"/>
                </a:solidFill>
                <a:latin typeface="Calibri" panose="020F0502020204030204" pitchFamily="34" charset="0"/>
              </a:rPr>
              <a:t> e </a:t>
            </a:r>
            <a:r>
              <a:rPr sz="2400" dirty="0" err="1">
                <a:solidFill>
                  <a:schemeClr val="tx1"/>
                </a:solidFill>
                <a:latin typeface="Calibri" panose="020F0502020204030204" pitchFamily="34" charset="0"/>
              </a:rPr>
              <a:t>provimento</a:t>
            </a:r>
            <a:r>
              <a:rPr sz="2400" dirty="0">
                <a:solidFill>
                  <a:schemeClr val="tx1"/>
                </a:solidFill>
                <a:latin typeface="Calibri" panose="020F0502020204030204" pitchFamily="34" charset="0"/>
              </a:rPr>
              <a:t> de </a:t>
            </a:r>
            <a:r>
              <a:rPr sz="2400" dirty="0" err="1">
                <a:solidFill>
                  <a:schemeClr val="tx1"/>
                </a:solidFill>
                <a:latin typeface="Calibri" panose="020F0502020204030204" pitchFamily="34" charset="0"/>
              </a:rPr>
              <a:t>condições</a:t>
            </a:r>
            <a:r>
              <a:rPr sz="2400" dirty="0">
                <a:solidFill>
                  <a:schemeClr val="tx1"/>
                </a:solidFill>
                <a:latin typeface="Calibri" panose="020F0502020204030204" pitchFamily="34" charset="0"/>
              </a:rPr>
              <a:t> para </a:t>
            </a:r>
            <a:r>
              <a:rPr sz="2400" dirty="0" err="1">
                <a:solidFill>
                  <a:schemeClr val="tx1"/>
                </a:solidFill>
                <a:latin typeface="Calibri" panose="020F0502020204030204" pitchFamily="34" charset="0"/>
              </a:rPr>
              <a:t>atender</a:t>
            </a:r>
            <a:r>
              <a:rPr sz="2400" dirty="0">
                <a:solidFill>
                  <a:schemeClr val="tx1"/>
                </a:solidFill>
                <a:latin typeface="Calibri" panose="020F0502020204030204" pitchFamily="34" charset="0"/>
              </a:rPr>
              <a:t> </a:t>
            </a:r>
            <a:r>
              <a:rPr sz="2400" dirty="0" err="1">
                <a:solidFill>
                  <a:schemeClr val="tx1"/>
                </a:solidFill>
                <a:latin typeface="Calibri" panose="020F0502020204030204" pitchFamily="34" charset="0"/>
              </a:rPr>
              <a:t>contingências</a:t>
            </a:r>
            <a:r>
              <a:rPr sz="2400" dirty="0">
                <a:solidFill>
                  <a:schemeClr val="tx1"/>
                </a:solidFill>
                <a:latin typeface="Calibri" panose="020F0502020204030204" pitchFamily="34" charset="0"/>
              </a:rPr>
              <a:t> </a:t>
            </a:r>
            <a:r>
              <a:rPr sz="2400" dirty="0" err="1">
                <a:solidFill>
                  <a:schemeClr val="tx1"/>
                </a:solidFill>
                <a:latin typeface="Calibri" panose="020F0502020204030204" pitchFamily="34" charset="0"/>
              </a:rPr>
              <a:t>sociais</a:t>
            </a:r>
            <a:r>
              <a:rPr sz="2400" dirty="0">
                <a:solidFill>
                  <a:schemeClr val="tx1"/>
                </a:solidFill>
                <a:latin typeface="Calibri" panose="020F0502020204030204" pitchFamily="34" charset="0"/>
              </a:rPr>
              <a:t> e </a:t>
            </a:r>
            <a:r>
              <a:rPr sz="2400" dirty="0" err="1">
                <a:solidFill>
                  <a:schemeClr val="tx1"/>
                </a:solidFill>
                <a:latin typeface="Calibri" panose="020F0502020204030204" pitchFamily="34" charset="0"/>
              </a:rPr>
              <a:t>promovendo</a:t>
            </a:r>
            <a:r>
              <a:rPr sz="2400" dirty="0">
                <a:solidFill>
                  <a:schemeClr val="tx1"/>
                </a:solidFill>
                <a:latin typeface="Calibri" panose="020F0502020204030204" pitchFamily="34" charset="0"/>
              </a:rPr>
              <a:t> a </a:t>
            </a:r>
            <a:r>
              <a:rPr sz="2400" dirty="0" err="1">
                <a:solidFill>
                  <a:schemeClr val="tx1"/>
                </a:solidFill>
                <a:latin typeface="Calibri" panose="020F0502020204030204" pitchFamily="34" charset="0"/>
              </a:rPr>
              <a:t>universalização</a:t>
            </a:r>
            <a:r>
              <a:rPr sz="2400" dirty="0">
                <a:solidFill>
                  <a:schemeClr val="tx1"/>
                </a:solidFill>
                <a:latin typeface="Calibri" panose="020F0502020204030204" pitchFamily="34" charset="0"/>
              </a:rPr>
              <a:t> dos </a:t>
            </a:r>
            <a:r>
              <a:rPr sz="2400" dirty="0" err="1">
                <a:solidFill>
                  <a:schemeClr val="tx1"/>
                </a:solidFill>
                <a:latin typeface="Calibri" panose="020F0502020204030204" pitchFamily="34" charset="0"/>
              </a:rPr>
              <a:t>direitos</a:t>
            </a:r>
            <a:r>
              <a:rPr sz="2400" dirty="0">
                <a:solidFill>
                  <a:schemeClr val="tx1"/>
                </a:solidFill>
                <a:latin typeface="Calibri" panose="020F0502020204030204" pitchFamily="34" charset="0"/>
              </a:rPr>
              <a:t> </a:t>
            </a:r>
            <a:r>
              <a:rPr sz="2400" dirty="0" err="1">
                <a:solidFill>
                  <a:schemeClr val="tx1"/>
                </a:solidFill>
                <a:latin typeface="Calibri" panose="020F0502020204030204" pitchFamily="34" charset="0"/>
              </a:rPr>
              <a:t>sociais</a:t>
            </a:r>
            <a:r>
              <a:rPr sz="2400" dirty="0">
                <a:solidFill>
                  <a:schemeClr val="tx1"/>
                </a:solidFill>
                <a:latin typeface="Calibri" panose="020F0502020204030204" pitchFamily="34" charset="0"/>
              </a:rPr>
              <a:t>.</a:t>
            </a:r>
          </a:p>
        </p:txBody>
      </p:sp>
    </p:spTree>
    <p:extLst>
      <p:ext uri="{BB962C8B-B14F-4D97-AF65-F5344CB8AC3E}">
        <p14:creationId xmlns:p14="http://schemas.microsoft.com/office/powerpoint/2010/main" val="20525674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p:tmAbs val="0"/>
                                  </p:iterate>
                                  <p:childTnLst>
                                    <p:set>
                                      <p:cBhvr>
                                        <p:cTn id="6" fill="hold"/>
                                        <p:tgtEl>
                                          <p:spTgt spid="104">
                                            <p:txEl>
                                              <p:pRg st="0" end="0"/>
                                            </p:txEl>
                                          </p:spTgt>
                                        </p:tgtEl>
                                        <p:attrNameLst>
                                          <p:attrName>style.visibility</p:attrName>
                                        </p:attrNameLst>
                                      </p:cBhvr>
                                      <p:to>
                                        <p:strVal val="visible"/>
                                      </p:to>
                                    </p:set>
                                    <p:animEffect transition="in" filter="fade">
                                      <p:cBhvr>
                                        <p:cTn id="7" dur="500"/>
                                        <p:tgtEl>
                                          <p:spTgt spid="10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build="p"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40965" y="3403115"/>
            <a:ext cx="10732725" cy="1507067"/>
          </a:xfrm>
        </p:spPr>
        <p:txBody>
          <a:bodyPr>
            <a:noAutofit/>
          </a:bodyPr>
          <a:lstStyle/>
          <a:p>
            <a:pPr algn="just">
              <a:lnSpc>
                <a:spcPct val="150000"/>
              </a:lnSpc>
            </a:pPr>
            <a:r>
              <a:rPr lang="pt-BR" sz="2400" i="1" cap="none" dirty="0">
                <a:latin typeface="Calibri" panose="020F0502020204030204" pitchFamily="34" charset="0"/>
              </a:rPr>
              <a:t>Art. 2º. Definir que habilitação e reabilitação da pessoa com deficiência e a promoção de sua inclusão à vida comunitária “é um processo que envolve um conjunto articulado de ações de diversas políticas no enfrentamento das barreiras implicadas pela deficiência e pelo meio, cabendo à assistência social ofertas próprias para promover o fortalecimento de vínculos familiares e comunitários, assim como a autonomia, a independência, a segurança, o acesso aos direitos e à participação plena e efetiva na sociedade</a:t>
            </a:r>
            <a:r>
              <a:rPr lang="pt-BR" sz="2400" i="1" cap="none" dirty="0" smtClean="0">
                <a:latin typeface="Calibri" panose="020F0502020204030204" pitchFamily="34" charset="0"/>
              </a:rPr>
              <a:t>”. (Resolução CNAS n.º 34/2011)</a:t>
            </a:r>
            <a:endParaRPr lang="pt-BR" sz="2400" i="1" cap="none" dirty="0">
              <a:latin typeface="Calibri" panose="020F0502020204030204" pitchFamily="34" charset="0"/>
            </a:endParaRPr>
          </a:p>
        </p:txBody>
      </p:sp>
      <p:sp>
        <p:nvSpPr>
          <p:cNvPr id="3" name="Espaço Reservado para Conteúdo 2"/>
          <p:cNvSpPr>
            <a:spLocks noGrp="1"/>
          </p:cNvSpPr>
          <p:nvPr>
            <p:ph idx="1"/>
          </p:nvPr>
        </p:nvSpPr>
        <p:spPr>
          <a:xfrm>
            <a:off x="684212" y="215533"/>
            <a:ext cx="10719662" cy="1626326"/>
          </a:xfrm>
        </p:spPr>
        <p:txBody>
          <a:bodyPr>
            <a:normAutofit fontScale="85000" lnSpcReduction="20000"/>
          </a:bodyPr>
          <a:lstStyle/>
          <a:p>
            <a:pPr marL="0" indent="0" algn="ctr">
              <a:lnSpc>
                <a:spcPct val="200000"/>
              </a:lnSpc>
              <a:buNone/>
            </a:pPr>
            <a:r>
              <a:rPr lang="pt-BR" sz="2800" i="1" dirty="0" smtClean="0">
                <a:solidFill>
                  <a:schemeClr val="tx1"/>
                </a:solidFill>
                <a:latin typeface="Calibri" panose="020F0502020204030204" pitchFamily="34" charset="0"/>
              </a:rPr>
              <a:t>Mas afinal, o que é </a:t>
            </a:r>
          </a:p>
          <a:p>
            <a:pPr marL="0" indent="0" algn="ctr">
              <a:lnSpc>
                <a:spcPct val="200000"/>
              </a:lnSpc>
              <a:buNone/>
            </a:pPr>
            <a:r>
              <a:rPr lang="pt-BR" sz="2800" i="1" dirty="0" smtClean="0">
                <a:solidFill>
                  <a:srgbClr val="FFFF00"/>
                </a:solidFill>
                <a:latin typeface="Calibri" panose="020F0502020204030204" pitchFamily="34" charset="0"/>
              </a:rPr>
              <a:t>Habilitação e Reabilitação das Pessoas com Deficiência para a assistência social?</a:t>
            </a:r>
            <a:endParaRPr lang="pt-BR" sz="2800" i="1" dirty="0">
              <a:solidFill>
                <a:srgbClr val="FFFF00"/>
              </a:solidFill>
              <a:latin typeface="Calibri" panose="020F0502020204030204" pitchFamily="34" charset="0"/>
            </a:endParaRPr>
          </a:p>
        </p:txBody>
      </p:sp>
    </p:spTree>
    <p:extLst>
      <p:ext uri="{BB962C8B-B14F-4D97-AF65-F5344CB8AC3E}">
        <p14:creationId xmlns:p14="http://schemas.microsoft.com/office/powerpoint/2010/main" val="790063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1737363" y="476673"/>
            <a:ext cx="8836481" cy="1143001"/>
          </a:xfrm>
          <a:prstGeom prst="rect">
            <a:avLst/>
          </a:prstGeom>
        </p:spPr>
        <p:txBody>
          <a:bodyPr vert="horz" lIns="0" tIns="0" rIns="0" bIns="0" rtlCol="0" anchor="ctr">
            <a:normAutofit/>
          </a:bodyPr>
          <a:lstStyle>
            <a:lvl1pPr defTabSz="905255">
              <a:defRPr sz="4356" b="1"/>
            </a:lvl1pPr>
          </a:lstStyle>
          <a:p>
            <a:pPr lvl="0" algn="ctr">
              <a:defRPr sz="1800" b="0"/>
            </a:pPr>
            <a:r>
              <a:rPr sz="3600" dirty="0" err="1">
                <a:latin typeface="Calibri" panose="020F0502020204030204" pitchFamily="34" charset="0"/>
              </a:rPr>
              <a:t>Seguranças</a:t>
            </a:r>
            <a:r>
              <a:rPr sz="3600" dirty="0">
                <a:latin typeface="Calibri" panose="020F0502020204030204" pitchFamily="34" charset="0"/>
              </a:rPr>
              <a:t> </a:t>
            </a:r>
            <a:r>
              <a:rPr sz="3600" dirty="0" err="1">
                <a:latin typeface="Calibri" panose="020F0502020204030204" pitchFamily="34" charset="0"/>
              </a:rPr>
              <a:t>Socioassistenciais</a:t>
            </a:r>
            <a:endParaRPr sz="3600" dirty="0">
              <a:latin typeface="Calibri" panose="020F0502020204030204" pitchFamily="34" charset="0"/>
            </a:endParaRPr>
          </a:p>
        </p:txBody>
      </p:sp>
      <p:sp>
        <p:nvSpPr>
          <p:cNvPr id="107" name="Shape 107"/>
          <p:cNvSpPr>
            <a:spLocks noGrp="1"/>
          </p:cNvSpPr>
          <p:nvPr>
            <p:ph type="body" idx="1"/>
          </p:nvPr>
        </p:nvSpPr>
        <p:spPr>
          <a:xfrm>
            <a:off x="822961" y="1766122"/>
            <a:ext cx="10633166" cy="4536506"/>
          </a:xfrm>
          <a:prstGeom prst="rect">
            <a:avLst/>
          </a:prstGeom>
        </p:spPr>
        <p:txBody>
          <a:bodyPr vert="horz" lIns="0" tIns="0" rIns="0" bIns="0" rtlCol="0" anchor="ctr">
            <a:normAutofit/>
          </a:bodyPr>
          <a:lstStyle/>
          <a:p>
            <a:pPr marL="300037" indent="-300037">
              <a:spcBef>
                <a:spcPts val="600"/>
              </a:spcBef>
              <a:defRPr sz="1800"/>
            </a:pPr>
            <a:r>
              <a:rPr sz="2800" dirty="0" err="1">
                <a:solidFill>
                  <a:schemeClr val="tx1"/>
                </a:solidFill>
                <a:latin typeface="Calibri" panose="020F0502020204030204" pitchFamily="34" charset="0"/>
              </a:rPr>
              <a:t>Segurança</a:t>
            </a:r>
            <a:r>
              <a:rPr sz="2800" dirty="0">
                <a:solidFill>
                  <a:schemeClr val="tx1"/>
                </a:solidFill>
                <a:latin typeface="Calibri" panose="020F0502020204030204" pitchFamily="34" charset="0"/>
              </a:rPr>
              <a:t> de </a:t>
            </a:r>
            <a:r>
              <a:rPr sz="2800" dirty="0" err="1">
                <a:solidFill>
                  <a:schemeClr val="tx1"/>
                </a:solidFill>
                <a:latin typeface="Calibri" panose="020F0502020204030204" pitchFamily="34" charset="0"/>
              </a:rPr>
              <a:t>Acolhida</a:t>
            </a:r>
            <a:r>
              <a:rPr sz="2800" dirty="0">
                <a:solidFill>
                  <a:schemeClr val="tx1"/>
                </a:solidFill>
                <a:latin typeface="Calibri" panose="020F0502020204030204" pitchFamily="34" charset="0"/>
              </a:rPr>
              <a:t>;</a:t>
            </a:r>
          </a:p>
          <a:p>
            <a:pPr marL="300037" indent="-300037">
              <a:spcBef>
                <a:spcPts val="600"/>
              </a:spcBef>
              <a:defRPr sz="1800"/>
            </a:pPr>
            <a:r>
              <a:rPr sz="2800" dirty="0" err="1">
                <a:solidFill>
                  <a:schemeClr val="tx1"/>
                </a:solidFill>
                <a:latin typeface="Calibri" panose="020F0502020204030204" pitchFamily="34" charset="0"/>
              </a:rPr>
              <a:t>Segurança</a:t>
            </a:r>
            <a:r>
              <a:rPr sz="2800" dirty="0">
                <a:solidFill>
                  <a:schemeClr val="tx1"/>
                </a:solidFill>
                <a:latin typeface="Calibri" panose="020F0502020204030204" pitchFamily="34" charset="0"/>
              </a:rPr>
              <a:t> de Renda;</a:t>
            </a:r>
          </a:p>
          <a:p>
            <a:pPr marL="300037" indent="-300037">
              <a:spcBef>
                <a:spcPts val="600"/>
              </a:spcBef>
              <a:defRPr sz="1800"/>
            </a:pPr>
            <a:r>
              <a:rPr sz="2800" dirty="0" err="1">
                <a:solidFill>
                  <a:schemeClr val="tx1"/>
                </a:solidFill>
                <a:latin typeface="Calibri" panose="020F0502020204030204" pitchFamily="34" charset="0"/>
              </a:rPr>
              <a:t>Segurança</a:t>
            </a:r>
            <a:r>
              <a:rPr sz="2800" dirty="0">
                <a:solidFill>
                  <a:schemeClr val="tx1"/>
                </a:solidFill>
                <a:latin typeface="Calibri" panose="020F0502020204030204" pitchFamily="34" charset="0"/>
              </a:rPr>
              <a:t> de </a:t>
            </a:r>
            <a:r>
              <a:rPr sz="2800" dirty="0" err="1">
                <a:solidFill>
                  <a:schemeClr val="tx1"/>
                </a:solidFill>
                <a:latin typeface="Calibri" panose="020F0502020204030204" pitchFamily="34" charset="0"/>
              </a:rPr>
              <a:t>Convívio</a:t>
            </a:r>
            <a:r>
              <a:rPr sz="2800" dirty="0">
                <a:solidFill>
                  <a:schemeClr val="tx1"/>
                </a:solidFill>
                <a:latin typeface="Calibri" panose="020F0502020204030204" pitchFamily="34" charset="0"/>
              </a:rPr>
              <a:t> </a:t>
            </a:r>
            <a:r>
              <a:rPr sz="2800" dirty="0" err="1">
                <a:solidFill>
                  <a:schemeClr val="tx1"/>
                </a:solidFill>
                <a:latin typeface="Calibri" panose="020F0502020204030204" pitchFamily="34" charset="0"/>
              </a:rPr>
              <a:t>ou</a:t>
            </a:r>
            <a:r>
              <a:rPr sz="2800" dirty="0">
                <a:solidFill>
                  <a:schemeClr val="tx1"/>
                </a:solidFill>
                <a:latin typeface="Calibri" panose="020F0502020204030204" pitchFamily="34" charset="0"/>
              </a:rPr>
              <a:t> </a:t>
            </a:r>
            <a:r>
              <a:rPr sz="2800" dirty="0" err="1">
                <a:solidFill>
                  <a:schemeClr val="tx1"/>
                </a:solidFill>
                <a:latin typeface="Calibri" panose="020F0502020204030204" pitchFamily="34" charset="0"/>
              </a:rPr>
              <a:t>Vivência</a:t>
            </a:r>
            <a:r>
              <a:rPr sz="2800" dirty="0">
                <a:solidFill>
                  <a:schemeClr val="tx1"/>
                </a:solidFill>
                <a:latin typeface="Calibri" panose="020F0502020204030204" pitchFamily="34" charset="0"/>
              </a:rPr>
              <a:t> Familiar, </a:t>
            </a:r>
            <a:r>
              <a:rPr sz="2800" dirty="0" err="1">
                <a:solidFill>
                  <a:schemeClr val="tx1"/>
                </a:solidFill>
                <a:latin typeface="Calibri" panose="020F0502020204030204" pitchFamily="34" charset="0"/>
              </a:rPr>
              <a:t>Comunitária</a:t>
            </a:r>
            <a:r>
              <a:rPr sz="2800" dirty="0">
                <a:solidFill>
                  <a:schemeClr val="tx1"/>
                </a:solidFill>
                <a:latin typeface="Calibri" panose="020F0502020204030204" pitchFamily="34" charset="0"/>
              </a:rPr>
              <a:t> e Social;</a:t>
            </a:r>
          </a:p>
          <a:p>
            <a:pPr marL="300037" indent="-300037">
              <a:spcBef>
                <a:spcPts val="600"/>
              </a:spcBef>
              <a:defRPr sz="1800"/>
            </a:pPr>
            <a:r>
              <a:rPr sz="2800" dirty="0" err="1">
                <a:solidFill>
                  <a:schemeClr val="tx1"/>
                </a:solidFill>
                <a:latin typeface="Calibri" panose="020F0502020204030204" pitchFamily="34" charset="0"/>
              </a:rPr>
              <a:t>Segurança</a:t>
            </a:r>
            <a:r>
              <a:rPr sz="2800" dirty="0">
                <a:solidFill>
                  <a:schemeClr val="tx1"/>
                </a:solidFill>
                <a:latin typeface="Calibri" panose="020F0502020204030204" pitchFamily="34" charset="0"/>
              </a:rPr>
              <a:t> de </a:t>
            </a:r>
            <a:r>
              <a:rPr sz="2800" dirty="0" err="1">
                <a:solidFill>
                  <a:schemeClr val="tx1"/>
                </a:solidFill>
                <a:latin typeface="Calibri" panose="020F0502020204030204" pitchFamily="34" charset="0"/>
              </a:rPr>
              <a:t>Desenvolvimento</a:t>
            </a:r>
            <a:r>
              <a:rPr sz="2800" dirty="0">
                <a:solidFill>
                  <a:schemeClr val="tx1"/>
                </a:solidFill>
                <a:latin typeface="Calibri" panose="020F0502020204030204" pitchFamily="34" charset="0"/>
              </a:rPr>
              <a:t> da </a:t>
            </a:r>
            <a:r>
              <a:rPr sz="2800" dirty="0" err="1" smtClean="0">
                <a:solidFill>
                  <a:schemeClr val="tx1"/>
                </a:solidFill>
                <a:latin typeface="Calibri" panose="020F0502020204030204" pitchFamily="34" charset="0"/>
              </a:rPr>
              <a:t>Autonomia</a:t>
            </a:r>
            <a:r>
              <a:rPr lang="pt-BR" sz="2800" dirty="0" smtClean="0">
                <a:solidFill>
                  <a:schemeClr val="tx1"/>
                </a:solidFill>
                <a:latin typeface="Calibri" panose="020F0502020204030204" pitchFamily="34" charset="0"/>
              </a:rPr>
              <a:t>;</a:t>
            </a:r>
            <a:endParaRPr sz="2800" dirty="0">
              <a:solidFill>
                <a:schemeClr val="tx1"/>
              </a:solidFill>
              <a:latin typeface="Calibri" panose="020F0502020204030204" pitchFamily="34" charset="0"/>
            </a:endParaRPr>
          </a:p>
          <a:p>
            <a:pPr marL="300037" indent="-300037">
              <a:spcBef>
                <a:spcPts val="600"/>
              </a:spcBef>
              <a:defRPr sz="1800"/>
            </a:pPr>
            <a:r>
              <a:rPr sz="2800" dirty="0" err="1">
                <a:solidFill>
                  <a:schemeClr val="tx1"/>
                </a:solidFill>
                <a:latin typeface="Calibri" panose="020F0502020204030204" pitchFamily="34" charset="0"/>
              </a:rPr>
              <a:t>Segurança</a:t>
            </a:r>
            <a:r>
              <a:rPr sz="2800" dirty="0">
                <a:solidFill>
                  <a:schemeClr val="tx1"/>
                </a:solidFill>
                <a:latin typeface="Calibri" panose="020F0502020204030204" pitchFamily="34" charset="0"/>
              </a:rPr>
              <a:t> de </a:t>
            </a:r>
            <a:r>
              <a:rPr sz="2800" dirty="0" err="1">
                <a:solidFill>
                  <a:schemeClr val="tx1"/>
                </a:solidFill>
                <a:latin typeface="Calibri" panose="020F0502020204030204" pitchFamily="34" charset="0"/>
              </a:rPr>
              <a:t>Apoio</a:t>
            </a:r>
            <a:r>
              <a:rPr sz="2800" dirty="0">
                <a:solidFill>
                  <a:schemeClr val="tx1"/>
                </a:solidFill>
                <a:latin typeface="Calibri" panose="020F0502020204030204" pitchFamily="34" charset="0"/>
              </a:rPr>
              <a:t> e </a:t>
            </a:r>
            <a:r>
              <a:rPr sz="2800" dirty="0" err="1">
                <a:solidFill>
                  <a:schemeClr val="tx1"/>
                </a:solidFill>
                <a:latin typeface="Calibri" panose="020F0502020204030204" pitchFamily="34" charset="0"/>
              </a:rPr>
              <a:t>Auxílio</a:t>
            </a:r>
            <a:r>
              <a:rPr sz="2800" dirty="0">
                <a:solidFill>
                  <a:schemeClr val="tx1"/>
                </a:solidFill>
                <a:latin typeface="Calibri" panose="020F0502020204030204" pitchFamily="34" charset="0"/>
              </a:rPr>
              <a:t> </a:t>
            </a:r>
            <a:r>
              <a:rPr sz="2800" dirty="0" err="1">
                <a:solidFill>
                  <a:schemeClr val="tx1"/>
                </a:solidFill>
                <a:latin typeface="Calibri" panose="020F0502020204030204" pitchFamily="34" charset="0"/>
              </a:rPr>
              <a:t>quando</a:t>
            </a:r>
            <a:r>
              <a:rPr sz="2800" dirty="0">
                <a:solidFill>
                  <a:schemeClr val="tx1"/>
                </a:solidFill>
                <a:latin typeface="Calibri" panose="020F0502020204030204" pitchFamily="34" charset="0"/>
              </a:rPr>
              <a:t> sob </a:t>
            </a:r>
            <a:r>
              <a:rPr sz="2800" dirty="0" err="1">
                <a:solidFill>
                  <a:schemeClr val="tx1"/>
                </a:solidFill>
                <a:latin typeface="Calibri" panose="020F0502020204030204" pitchFamily="34" charset="0"/>
              </a:rPr>
              <a:t>Riscos</a:t>
            </a:r>
            <a:r>
              <a:rPr sz="2800" dirty="0">
                <a:solidFill>
                  <a:schemeClr val="tx1"/>
                </a:solidFill>
                <a:latin typeface="Calibri" panose="020F0502020204030204" pitchFamily="34" charset="0"/>
              </a:rPr>
              <a:t> </a:t>
            </a:r>
            <a:r>
              <a:rPr sz="2800" dirty="0" err="1" smtClean="0">
                <a:solidFill>
                  <a:schemeClr val="tx1"/>
                </a:solidFill>
                <a:latin typeface="Calibri" panose="020F0502020204030204" pitchFamily="34" charset="0"/>
              </a:rPr>
              <a:t>Circunstanciais</a:t>
            </a:r>
            <a:r>
              <a:rPr lang="pt-BR" sz="2800" dirty="0" smtClean="0">
                <a:solidFill>
                  <a:schemeClr val="tx1"/>
                </a:solidFill>
                <a:latin typeface="Calibri" panose="020F0502020204030204" pitchFamily="34" charset="0"/>
              </a:rPr>
              <a:t>.</a:t>
            </a:r>
            <a:endParaRPr sz="2800" dirty="0">
              <a:solidFill>
                <a:schemeClr val="tx1"/>
              </a:solidFill>
              <a:latin typeface="Calibri" panose="020F0502020204030204" pitchFamily="34" charset="0"/>
            </a:endParaRPr>
          </a:p>
          <a:p>
            <a:pPr marL="0" indent="0" algn="r">
              <a:spcBef>
                <a:spcPts val="600"/>
              </a:spcBef>
              <a:buSzTx/>
              <a:buNone/>
              <a:defRPr sz="1800"/>
            </a:pPr>
            <a:r>
              <a:rPr sz="2800" dirty="0">
                <a:solidFill>
                  <a:schemeClr val="tx1"/>
                </a:solidFill>
              </a:rPr>
              <a:t>Art. 4º - NOB/SUAS 2012</a:t>
            </a:r>
          </a:p>
        </p:txBody>
      </p:sp>
    </p:spTree>
    <p:extLst>
      <p:ext uri="{BB962C8B-B14F-4D97-AF65-F5344CB8AC3E}">
        <p14:creationId xmlns:p14="http://schemas.microsoft.com/office/powerpoint/2010/main" val="948127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07">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107">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iterate>
                                    <p:tmAbs val="0"/>
                                  </p:iterate>
                                  <p:childTnLst>
                                    <p:set>
                                      <p:cBhvr>
                                        <p:cTn id="12" fill="hold"/>
                                        <p:tgtEl>
                                          <p:spTgt spid="107">
                                            <p:txEl>
                                              <p:pRg st="2" end="2"/>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iterate>
                                    <p:tmAbs val="0"/>
                                  </p:iterate>
                                  <p:childTnLst>
                                    <p:set>
                                      <p:cBhvr>
                                        <p:cTn id="15" fill="hold"/>
                                        <p:tgtEl>
                                          <p:spTgt spid="107">
                                            <p:txEl>
                                              <p:pRg st="3" end="3"/>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iterate>
                                    <p:tmAbs val="0"/>
                                  </p:iterate>
                                  <p:childTnLst>
                                    <p:set>
                                      <p:cBhvr>
                                        <p:cTn id="18" fill="hold"/>
                                        <p:tgtEl>
                                          <p:spTgt spid="107">
                                            <p:txEl>
                                              <p:pRg st="4" end="4"/>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iterate>
                                    <p:tmAbs val="0"/>
                                  </p:iterate>
                                  <p:childTnLst>
                                    <p:set>
                                      <p:cBhvr>
                                        <p:cTn id="21" fill="hold"/>
                                        <p:tgtEl>
                                          <p:spTgt spid="1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build="p"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1737363" y="476673"/>
            <a:ext cx="8836481" cy="1143001"/>
          </a:xfrm>
          <a:prstGeom prst="rect">
            <a:avLst/>
          </a:prstGeom>
        </p:spPr>
        <p:txBody>
          <a:bodyPr vert="horz" lIns="0" tIns="0" rIns="0" bIns="0" rtlCol="0" anchor="ctr">
            <a:normAutofit/>
          </a:bodyPr>
          <a:lstStyle>
            <a:lvl1pPr defTabSz="905255">
              <a:defRPr sz="4356" b="1"/>
            </a:lvl1pPr>
          </a:lstStyle>
          <a:p>
            <a:pPr lvl="0" algn="ctr">
              <a:defRPr sz="1800" b="0"/>
            </a:pPr>
            <a:r>
              <a:rPr lang="pt-BR" sz="3600" dirty="0" smtClean="0">
                <a:solidFill>
                  <a:srgbClr val="FFFF00"/>
                </a:solidFill>
                <a:latin typeface="Calibri" panose="020F0502020204030204" pitchFamily="34" charset="0"/>
              </a:rPr>
              <a:t>Vamos falar um pouco sobre serviços, programas, projetos e benefícios.</a:t>
            </a:r>
            <a:endParaRPr sz="3600" dirty="0">
              <a:solidFill>
                <a:srgbClr val="FFFF00"/>
              </a:solidFill>
              <a:latin typeface="Calibri" panose="020F0502020204030204" pitchFamily="34" charset="0"/>
            </a:endParaRPr>
          </a:p>
        </p:txBody>
      </p:sp>
      <p:sp>
        <p:nvSpPr>
          <p:cNvPr id="107" name="Shape 107"/>
          <p:cNvSpPr>
            <a:spLocks noGrp="1"/>
          </p:cNvSpPr>
          <p:nvPr>
            <p:ph type="body" idx="1"/>
          </p:nvPr>
        </p:nvSpPr>
        <p:spPr>
          <a:xfrm>
            <a:off x="731521" y="1243607"/>
            <a:ext cx="10633166" cy="4536506"/>
          </a:xfrm>
          <a:prstGeom prst="rect">
            <a:avLst/>
          </a:prstGeom>
        </p:spPr>
        <p:txBody>
          <a:bodyPr vert="horz" lIns="0" tIns="0" rIns="0" bIns="0" rtlCol="0" anchor="ctr">
            <a:normAutofit/>
          </a:bodyPr>
          <a:lstStyle/>
          <a:p>
            <a:pPr marL="300037" indent="-300037" algn="just">
              <a:lnSpc>
                <a:spcPct val="150000"/>
              </a:lnSpc>
              <a:spcBef>
                <a:spcPts val="600"/>
              </a:spcBef>
              <a:defRPr sz="1800"/>
            </a:pPr>
            <a:r>
              <a:rPr lang="en-US" sz="2600" dirty="0">
                <a:solidFill>
                  <a:schemeClr val="tx1"/>
                </a:solidFill>
                <a:latin typeface="Calibri" panose="020F0502020204030204" pitchFamily="34" charset="0"/>
              </a:rPr>
              <a:t>Art. 23.  </a:t>
            </a:r>
            <a:r>
              <a:rPr lang="pt-PT" sz="2600" dirty="0">
                <a:solidFill>
                  <a:schemeClr val="tx1"/>
                </a:solidFill>
                <a:latin typeface="Calibri" panose="020F0502020204030204" pitchFamily="34" charset="0"/>
              </a:rPr>
              <a:t>Entendem-se por </a:t>
            </a:r>
            <a:r>
              <a:rPr lang="pt-PT" sz="2600" i="1" dirty="0">
                <a:solidFill>
                  <a:srgbClr val="FFFF00"/>
                </a:solidFill>
                <a:latin typeface="Calibri" panose="020F0502020204030204" pitchFamily="34" charset="0"/>
              </a:rPr>
              <a:t>serviços socioassistenciais </a:t>
            </a:r>
            <a:r>
              <a:rPr lang="pt-PT" sz="2600" dirty="0">
                <a:solidFill>
                  <a:schemeClr val="tx1"/>
                </a:solidFill>
                <a:latin typeface="Calibri" panose="020F0502020204030204" pitchFamily="34" charset="0"/>
              </a:rPr>
              <a:t>as atividades continuadas que visem </a:t>
            </a:r>
            <a:r>
              <a:rPr lang="fr-FR" sz="2600" dirty="0">
                <a:solidFill>
                  <a:schemeClr val="tx1"/>
                </a:solidFill>
                <a:latin typeface="Calibri" panose="020F0502020204030204" pitchFamily="34" charset="0"/>
              </a:rPr>
              <a:t>à </a:t>
            </a:r>
            <a:r>
              <a:rPr lang="pt-PT" sz="2600" dirty="0">
                <a:solidFill>
                  <a:schemeClr val="tx1"/>
                </a:solidFill>
                <a:latin typeface="Calibri" panose="020F0502020204030204" pitchFamily="34" charset="0"/>
              </a:rPr>
              <a:t>melhoria de vida da população e cujas ações, voltadas para as necessidades b</a:t>
            </a:r>
            <a:r>
              <a:rPr lang="en-US" sz="2600" dirty="0">
                <a:solidFill>
                  <a:schemeClr val="tx1"/>
                </a:solidFill>
                <a:latin typeface="Calibri" panose="020F0502020204030204" pitchFamily="34" charset="0"/>
              </a:rPr>
              <a:t>á</a:t>
            </a:r>
            <a:r>
              <a:rPr lang="pt-PT" sz="2600" dirty="0">
                <a:solidFill>
                  <a:schemeClr val="tx1"/>
                </a:solidFill>
                <a:latin typeface="Calibri" panose="020F0502020204030204" pitchFamily="34" charset="0"/>
              </a:rPr>
              <a:t>sicas, observem os objetivos, princ</a:t>
            </a:r>
            <a:r>
              <a:rPr lang="en-US" sz="2600" dirty="0">
                <a:solidFill>
                  <a:schemeClr val="tx1"/>
                </a:solidFill>
                <a:latin typeface="Calibri" panose="020F0502020204030204" pitchFamily="34" charset="0"/>
              </a:rPr>
              <a:t>í</a:t>
            </a:r>
            <a:r>
              <a:rPr lang="pt-PT" sz="2600" dirty="0">
                <a:solidFill>
                  <a:schemeClr val="tx1"/>
                </a:solidFill>
                <a:latin typeface="Calibri" panose="020F0502020204030204" pitchFamily="34" charset="0"/>
              </a:rPr>
              <a:t>pios e diretrizes estabelecidos nesta Lei. </a:t>
            </a:r>
            <a:r>
              <a:rPr lang="pt-PT" sz="2600" dirty="0" smtClean="0">
                <a:solidFill>
                  <a:schemeClr val="tx1"/>
                </a:solidFill>
                <a:latin typeface="Calibri" panose="020F0502020204030204" pitchFamily="34" charset="0"/>
              </a:rPr>
              <a:t>(Lei 12435/2011</a:t>
            </a:r>
            <a:r>
              <a:rPr lang="pt-PT" sz="2600" dirty="0">
                <a:solidFill>
                  <a:schemeClr val="tx1"/>
                </a:solidFill>
                <a:latin typeface="Calibri" panose="020F0502020204030204" pitchFamily="34" charset="0"/>
              </a:rPr>
              <a:t>)</a:t>
            </a:r>
            <a:endParaRPr lang="pt-PT" sz="2600" dirty="0" smtClean="0">
              <a:solidFill>
                <a:schemeClr val="tx1"/>
              </a:solidFill>
              <a:latin typeface="Calibri" panose="020F0502020204030204" pitchFamily="34" charset="0"/>
            </a:endParaRPr>
          </a:p>
        </p:txBody>
      </p:sp>
    </p:spTree>
    <p:extLst>
      <p:ext uri="{BB962C8B-B14F-4D97-AF65-F5344CB8AC3E}">
        <p14:creationId xmlns:p14="http://schemas.microsoft.com/office/powerpoint/2010/main" val="33793880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0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build="p" advAuto="0"/>
    </p:bldLst>
  </p:timing>
</p:sld>
</file>

<file path=ppt/theme/theme1.xml><?xml version="1.0" encoding="utf-8"?>
<a:theme xmlns:a="http://schemas.openxmlformats.org/drawingml/2006/main" name="Fatia">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664</TotalTime>
  <Words>1867</Words>
  <Application>Microsoft Office PowerPoint</Application>
  <PresentationFormat>Widescreen</PresentationFormat>
  <Paragraphs>187</Paragraphs>
  <Slides>31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31</vt:i4>
      </vt:variant>
    </vt:vector>
  </HeadingPairs>
  <TitlesOfParts>
    <vt:vector size="36" baseType="lpstr">
      <vt:lpstr>Calibri</vt:lpstr>
      <vt:lpstr>Century Gothic</vt:lpstr>
      <vt:lpstr>Times New (W1)</vt:lpstr>
      <vt:lpstr>Wingdings 3</vt:lpstr>
      <vt:lpstr>Fatia</vt:lpstr>
      <vt:lpstr>Apresentação do PowerPoint</vt:lpstr>
      <vt:lpstr>Apresentação do PowerPoint</vt:lpstr>
      <vt:lpstr>Apresentação do PowerPoint</vt:lpstr>
      <vt:lpstr>Objetivos da Assistência Social</vt:lpstr>
      <vt:lpstr>Apresentação do PowerPoint</vt:lpstr>
      <vt:lpstr>Apresentação do PowerPoint</vt:lpstr>
      <vt:lpstr>Art. 2º. Definir que habilitação e reabilitação da pessoa com deficiência e a promoção de sua inclusão à vida comunitária “é um processo que envolve um conjunto articulado de ações de diversas políticas no enfrentamento das barreiras implicadas pela deficiência e pelo meio, cabendo à assistência social ofertas próprias para promover o fortalecimento de vínculos familiares e comunitários, assim como a autonomia, a independência, a segurança, o acesso aos direitos e à participação plena e efetiva na sociedade”. (Resolução CNAS n.º 34/2011)</vt:lpstr>
      <vt:lpstr>Seguranças Socioassistenciais</vt:lpstr>
      <vt:lpstr>Vamos falar um pouco sobre serviços, programas, projetos e benefícios.</vt:lpstr>
      <vt:lpstr>Vamos falar um pouco sobre serviços, programas, projetos e benefícios.</vt:lpstr>
      <vt:lpstr>Vamos falar um pouco sobre serviços, programas, projetos e benefícios.</vt:lpstr>
      <vt:lpstr>Mas afinal, quem são as pessoas com deficiência?</vt:lpstr>
      <vt:lpstr>Conceitos fundamentais para avançarmos nessa conversa: definições oriundas da Lei Brasileira de inclusão e da Convenção Internacional da ONU.</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Proteção Afiançada pela Assistência Social</vt:lpstr>
      <vt:lpstr>Proteção Social Básica</vt:lpstr>
      <vt:lpstr>Proteção Social Especial</vt:lpstr>
      <vt:lpstr>Tipificação Nacional dos Serviços Socioassistenciais</vt:lpstr>
      <vt:lpstr>Síntese dos Serviços por Proteção Social</vt:lpstr>
      <vt:lpstr>Síntese dos Serviços por Proteção Social</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Fernanda Campana</dc:creator>
  <cp:lastModifiedBy>Fernanda Campana</cp:lastModifiedBy>
  <cp:revision>11</cp:revision>
  <dcterms:created xsi:type="dcterms:W3CDTF">2016-02-18T00:14:16Z</dcterms:created>
  <dcterms:modified xsi:type="dcterms:W3CDTF">2016-02-18T11:19:01Z</dcterms:modified>
</cp:coreProperties>
</file>